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19"/>
  </p:notesMasterIdLst>
  <p:handoutMasterIdLst>
    <p:handoutMasterId r:id="rId20"/>
  </p:handoutMasterIdLst>
  <p:sldIdLst>
    <p:sldId id="256" r:id="rId3"/>
    <p:sldId id="278" r:id="rId4"/>
    <p:sldId id="258" r:id="rId5"/>
    <p:sldId id="269" r:id="rId6"/>
    <p:sldId id="273" r:id="rId7"/>
    <p:sldId id="268" r:id="rId8"/>
    <p:sldId id="257" r:id="rId9"/>
    <p:sldId id="259" r:id="rId10"/>
    <p:sldId id="260" r:id="rId11"/>
    <p:sldId id="261" r:id="rId12"/>
    <p:sldId id="270" r:id="rId13"/>
    <p:sldId id="271" r:id="rId14"/>
    <p:sldId id="274" r:id="rId15"/>
    <p:sldId id="275" r:id="rId16"/>
    <p:sldId id="276" r:id="rId17"/>
    <p:sldId id="277"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Segoe Condensed"/>
        <a:ea typeface="+mn-ea"/>
        <a:cs typeface="Arial" pitchFamily="34" charset="0"/>
      </a:defRPr>
    </a:lvl1pPr>
    <a:lvl2pPr marL="457200" algn="l" rtl="0" fontAlgn="base">
      <a:spcBef>
        <a:spcPct val="0"/>
      </a:spcBef>
      <a:spcAft>
        <a:spcPct val="0"/>
      </a:spcAft>
      <a:defRPr kern="1200">
        <a:solidFill>
          <a:schemeClr val="tx1"/>
        </a:solidFill>
        <a:latin typeface="Segoe Condensed"/>
        <a:ea typeface="+mn-ea"/>
        <a:cs typeface="Arial" pitchFamily="34" charset="0"/>
      </a:defRPr>
    </a:lvl2pPr>
    <a:lvl3pPr marL="914400" algn="l" rtl="0" fontAlgn="base">
      <a:spcBef>
        <a:spcPct val="0"/>
      </a:spcBef>
      <a:spcAft>
        <a:spcPct val="0"/>
      </a:spcAft>
      <a:defRPr kern="1200">
        <a:solidFill>
          <a:schemeClr val="tx1"/>
        </a:solidFill>
        <a:latin typeface="Segoe Condensed"/>
        <a:ea typeface="+mn-ea"/>
        <a:cs typeface="Arial" pitchFamily="34" charset="0"/>
      </a:defRPr>
    </a:lvl3pPr>
    <a:lvl4pPr marL="1371600" algn="l" rtl="0" fontAlgn="base">
      <a:spcBef>
        <a:spcPct val="0"/>
      </a:spcBef>
      <a:spcAft>
        <a:spcPct val="0"/>
      </a:spcAft>
      <a:defRPr kern="1200">
        <a:solidFill>
          <a:schemeClr val="tx1"/>
        </a:solidFill>
        <a:latin typeface="Segoe Condensed"/>
        <a:ea typeface="+mn-ea"/>
        <a:cs typeface="Arial" pitchFamily="34" charset="0"/>
      </a:defRPr>
    </a:lvl4pPr>
    <a:lvl5pPr marL="1828800" algn="l" rtl="0" fontAlgn="base">
      <a:spcBef>
        <a:spcPct val="0"/>
      </a:spcBef>
      <a:spcAft>
        <a:spcPct val="0"/>
      </a:spcAft>
      <a:defRPr kern="1200">
        <a:solidFill>
          <a:schemeClr val="tx1"/>
        </a:solidFill>
        <a:latin typeface="Segoe Condensed"/>
        <a:ea typeface="+mn-ea"/>
        <a:cs typeface="Arial" pitchFamily="34" charset="0"/>
      </a:defRPr>
    </a:lvl5pPr>
    <a:lvl6pPr marL="2286000" algn="l" defTabSz="914400" rtl="0" eaLnBrk="1" latinLnBrk="0" hangingPunct="1">
      <a:defRPr kern="1200">
        <a:solidFill>
          <a:schemeClr val="tx1"/>
        </a:solidFill>
        <a:latin typeface="Segoe Condensed"/>
        <a:ea typeface="+mn-ea"/>
        <a:cs typeface="Arial" pitchFamily="34" charset="0"/>
      </a:defRPr>
    </a:lvl6pPr>
    <a:lvl7pPr marL="2743200" algn="l" defTabSz="914400" rtl="0" eaLnBrk="1" latinLnBrk="0" hangingPunct="1">
      <a:defRPr kern="1200">
        <a:solidFill>
          <a:schemeClr val="tx1"/>
        </a:solidFill>
        <a:latin typeface="Segoe Condensed"/>
        <a:ea typeface="+mn-ea"/>
        <a:cs typeface="Arial" pitchFamily="34" charset="0"/>
      </a:defRPr>
    </a:lvl7pPr>
    <a:lvl8pPr marL="3200400" algn="l" defTabSz="914400" rtl="0" eaLnBrk="1" latinLnBrk="0" hangingPunct="1">
      <a:defRPr kern="1200">
        <a:solidFill>
          <a:schemeClr val="tx1"/>
        </a:solidFill>
        <a:latin typeface="Segoe Condensed"/>
        <a:ea typeface="+mn-ea"/>
        <a:cs typeface="Arial" pitchFamily="34" charset="0"/>
      </a:defRPr>
    </a:lvl8pPr>
    <a:lvl9pPr marL="3657600" algn="l" defTabSz="914400" rtl="0" eaLnBrk="1" latinLnBrk="0" hangingPunct="1">
      <a:defRPr kern="1200">
        <a:solidFill>
          <a:schemeClr val="tx1"/>
        </a:solidFill>
        <a:latin typeface="Segoe Condensed"/>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7" d="100"/>
          <a:sy n="77" d="100"/>
        </p:scale>
        <p:origin x="1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AE2277-BFFC-426E-BE50-BB2B76639DAE}" type="doc">
      <dgm:prSet loTypeId="urn:microsoft.com/office/officeart/2005/8/layout/cycle3" loCatId="cycle" qsTypeId="urn:microsoft.com/office/officeart/2005/8/quickstyle/3d5" qsCatId="3D" csTypeId="urn:microsoft.com/office/officeart/2005/8/colors/accent1_2" csCatId="accent1" phldr="1"/>
      <dgm:spPr/>
      <dgm:t>
        <a:bodyPr/>
        <a:lstStyle/>
        <a:p>
          <a:endParaRPr lang="en-US"/>
        </a:p>
      </dgm:t>
    </dgm:pt>
    <dgm:pt modelId="{CCBDB9D0-E9C9-4041-9A7A-453E7E24BF06}">
      <dgm:prSet phldrT="[Text]"/>
      <dgm:spPr/>
      <dgm:t>
        <a:bodyPr/>
        <a:lstStyle/>
        <a:p>
          <a:r>
            <a:rPr lang="en-US" dirty="0" smtClean="0"/>
            <a:t>Business Description</a:t>
          </a:r>
          <a:endParaRPr lang="en-US" dirty="0"/>
        </a:p>
      </dgm:t>
    </dgm:pt>
    <dgm:pt modelId="{0A094B39-D153-4F6B-A73D-56B0BB33793A}" type="parTrans" cxnId="{1F350974-3A04-42E3-B33A-608E23C34EA2}">
      <dgm:prSet/>
      <dgm:spPr/>
      <dgm:t>
        <a:bodyPr/>
        <a:lstStyle/>
        <a:p>
          <a:endParaRPr lang="en-US"/>
        </a:p>
      </dgm:t>
    </dgm:pt>
    <dgm:pt modelId="{CFB08F09-36BD-4226-A982-97231A44D50D}" type="sibTrans" cxnId="{1F350974-3A04-42E3-B33A-608E23C34EA2}">
      <dgm:prSet/>
      <dgm:spPr/>
      <dgm:t>
        <a:bodyPr/>
        <a:lstStyle/>
        <a:p>
          <a:endParaRPr lang="en-US"/>
        </a:p>
      </dgm:t>
    </dgm:pt>
    <dgm:pt modelId="{721A1B25-6C3B-4E7F-A727-3607AD2394F2}">
      <dgm:prSet phldrT="[Text]"/>
      <dgm:spPr/>
      <dgm:t>
        <a:bodyPr/>
        <a:lstStyle/>
        <a:p>
          <a:r>
            <a:rPr lang="en-US" dirty="0" smtClean="0"/>
            <a:t>Goals and Objectives</a:t>
          </a:r>
          <a:endParaRPr lang="en-US" dirty="0"/>
        </a:p>
      </dgm:t>
    </dgm:pt>
    <dgm:pt modelId="{E04B5379-42FB-45BC-BADF-8F54353579F3}" type="parTrans" cxnId="{565A2729-1567-4A82-ACF0-D9C4466D3A4D}">
      <dgm:prSet/>
      <dgm:spPr/>
      <dgm:t>
        <a:bodyPr/>
        <a:lstStyle/>
        <a:p>
          <a:endParaRPr lang="en-US"/>
        </a:p>
      </dgm:t>
    </dgm:pt>
    <dgm:pt modelId="{72BF652E-EAE7-4139-B862-4BCC39FBBCD9}" type="sibTrans" cxnId="{565A2729-1567-4A82-ACF0-D9C4466D3A4D}">
      <dgm:prSet/>
      <dgm:spPr/>
      <dgm:t>
        <a:bodyPr/>
        <a:lstStyle/>
        <a:p>
          <a:endParaRPr lang="en-US"/>
        </a:p>
      </dgm:t>
    </dgm:pt>
    <dgm:pt modelId="{48B234D1-B307-4092-999C-C88BC8A30051}">
      <dgm:prSet phldrT="[Text]"/>
      <dgm:spPr/>
      <dgm:t>
        <a:bodyPr/>
        <a:lstStyle/>
        <a:p>
          <a:r>
            <a:rPr lang="en-US" dirty="0" smtClean="0"/>
            <a:t>Marketing Plan </a:t>
          </a:r>
          <a:endParaRPr lang="en-US" dirty="0"/>
        </a:p>
      </dgm:t>
    </dgm:pt>
    <dgm:pt modelId="{82AE645C-3E20-414F-8E88-698915CBAC80}" type="parTrans" cxnId="{B81F69FF-5404-4806-90B9-9E141779C8D5}">
      <dgm:prSet/>
      <dgm:spPr/>
      <dgm:t>
        <a:bodyPr/>
        <a:lstStyle/>
        <a:p>
          <a:endParaRPr lang="en-US"/>
        </a:p>
      </dgm:t>
    </dgm:pt>
    <dgm:pt modelId="{1CDCF3D8-DC7E-49B4-A32E-65C1D61A74B1}" type="sibTrans" cxnId="{B81F69FF-5404-4806-90B9-9E141779C8D5}">
      <dgm:prSet/>
      <dgm:spPr/>
      <dgm:t>
        <a:bodyPr/>
        <a:lstStyle/>
        <a:p>
          <a:endParaRPr lang="en-US"/>
        </a:p>
      </dgm:t>
    </dgm:pt>
    <dgm:pt modelId="{EE7839AD-3739-4229-B09F-29DDFBA56288}">
      <dgm:prSet phldrT="[Text]"/>
      <dgm:spPr/>
      <dgm:t>
        <a:bodyPr/>
        <a:lstStyle/>
        <a:p>
          <a:r>
            <a:rPr lang="en-US" dirty="0" smtClean="0"/>
            <a:t>Financial Plan</a:t>
          </a:r>
          <a:endParaRPr lang="en-US" dirty="0"/>
        </a:p>
      </dgm:t>
    </dgm:pt>
    <dgm:pt modelId="{437EE284-22E8-4AE3-8AD6-B427A188EB23}" type="parTrans" cxnId="{0DD44B8D-F220-4CB1-985E-C6D63A2B985A}">
      <dgm:prSet/>
      <dgm:spPr/>
      <dgm:t>
        <a:bodyPr/>
        <a:lstStyle/>
        <a:p>
          <a:endParaRPr lang="en-US"/>
        </a:p>
      </dgm:t>
    </dgm:pt>
    <dgm:pt modelId="{5DCDECA8-89D1-443C-AD05-599D54E11118}" type="sibTrans" cxnId="{0DD44B8D-F220-4CB1-985E-C6D63A2B985A}">
      <dgm:prSet/>
      <dgm:spPr/>
      <dgm:t>
        <a:bodyPr/>
        <a:lstStyle/>
        <a:p>
          <a:endParaRPr lang="en-US"/>
        </a:p>
      </dgm:t>
    </dgm:pt>
    <dgm:pt modelId="{218DADB4-E286-425E-A1C5-A30D19CC7041}">
      <dgm:prSet phldrT="[Text]"/>
      <dgm:spPr/>
      <dgm:t>
        <a:bodyPr/>
        <a:lstStyle/>
        <a:p>
          <a:r>
            <a:rPr lang="en-US" dirty="0" smtClean="0"/>
            <a:t>Organizational Plan</a:t>
          </a:r>
          <a:endParaRPr lang="en-US" dirty="0"/>
        </a:p>
      </dgm:t>
    </dgm:pt>
    <dgm:pt modelId="{8F78D9CC-11E9-4834-8872-C4DE24B9478B}" type="parTrans" cxnId="{7A66C404-45BC-4879-93F9-06F9B0994916}">
      <dgm:prSet/>
      <dgm:spPr/>
      <dgm:t>
        <a:bodyPr/>
        <a:lstStyle/>
        <a:p>
          <a:endParaRPr lang="en-US"/>
        </a:p>
      </dgm:t>
    </dgm:pt>
    <dgm:pt modelId="{218A6F4D-7C17-4EEB-AA49-F9DF5A2AC144}" type="sibTrans" cxnId="{7A66C404-45BC-4879-93F9-06F9B0994916}">
      <dgm:prSet/>
      <dgm:spPr/>
      <dgm:t>
        <a:bodyPr/>
        <a:lstStyle/>
        <a:p>
          <a:endParaRPr lang="en-US"/>
        </a:p>
      </dgm:t>
    </dgm:pt>
    <dgm:pt modelId="{217FF873-FAD7-4A5C-B97C-BE967421C9FE}">
      <dgm:prSet/>
      <dgm:spPr/>
      <dgm:t>
        <a:bodyPr/>
        <a:lstStyle/>
        <a:p>
          <a:r>
            <a:rPr lang="en-US" dirty="0" smtClean="0"/>
            <a:t>Executive Summary</a:t>
          </a:r>
          <a:endParaRPr lang="en-US" dirty="0"/>
        </a:p>
      </dgm:t>
    </dgm:pt>
    <dgm:pt modelId="{67E98911-784C-45CD-9BB4-4D7EDA74464F}" type="parTrans" cxnId="{0FFE76FF-0258-4D74-9A1A-0C8F0C291528}">
      <dgm:prSet/>
      <dgm:spPr/>
      <dgm:t>
        <a:bodyPr/>
        <a:lstStyle/>
        <a:p>
          <a:endParaRPr lang="en-US"/>
        </a:p>
      </dgm:t>
    </dgm:pt>
    <dgm:pt modelId="{BDBD2AE3-32DE-4F6E-8C15-21DB0382814B}" type="sibTrans" cxnId="{0FFE76FF-0258-4D74-9A1A-0C8F0C291528}">
      <dgm:prSet/>
      <dgm:spPr/>
      <dgm:t>
        <a:bodyPr/>
        <a:lstStyle/>
        <a:p>
          <a:endParaRPr lang="en-US"/>
        </a:p>
      </dgm:t>
    </dgm:pt>
    <dgm:pt modelId="{33A59193-50C4-479E-8FBA-08EA5CDA2422}" type="pres">
      <dgm:prSet presAssocID="{7EAE2277-BFFC-426E-BE50-BB2B76639DAE}" presName="Name0" presStyleCnt="0">
        <dgm:presLayoutVars>
          <dgm:dir/>
          <dgm:resizeHandles val="exact"/>
        </dgm:presLayoutVars>
      </dgm:prSet>
      <dgm:spPr/>
      <dgm:t>
        <a:bodyPr/>
        <a:lstStyle/>
        <a:p>
          <a:endParaRPr lang="en-US"/>
        </a:p>
      </dgm:t>
    </dgm:pt>
    <dgm:pt modelId="{02350204-78B7-4BEB-80C2-DD818B3C934E}" type="pres">
      <dgm:prSet presAssocID="{7EAE2277-BFFC-426E-BE50-BB2B76639DAE}" presName="cycle" presStyleCnt="0"/>
      <dgm:spPr/>
    </dgm:pt>
    <dgm:pt modelId="{B17F1BFC-E57D-47D6-B897-FD47CB939EBB}" type="pres">
      <dgm:prSet presAssocID="{217FF873-FAD7-4A5C-B97C-BE967421C9FE}" presName="nodeFirstNode" presStyleLbl="node1" presStyleIdx="0" presStyleCnt="6">
        <dgm:presLayoutVars>
          <dgm:bulletEnabled val="1"/>
        </dgm:presLayoutVars>
      </dgm:prSet>
      <dgm:spPr/>
      <dgm:t>
        <a:bodyPr/>
        <a:lstStyle/>
        <a:p>
          <a:endParaRPr lang="en-US"/>
        </a:p>
      </dgm:t>
    </dgm:pt>
    <dgm:pt modelId="{6DABF0E0-5AC4-4540-A0D3-C9A9A9A105C8}" type="pres">
      <dgm:prSet presAssocID="{BDBD2AE3-32DE-4F6E-8C15-21DB0382814B}" presName="sibTransFirstNode" presStyleLbl="bgShp" presStyleIdx="0" presStyleCnt="1"/>
      <dgm:spPr/>
      <dgm:t>
        <a:bodyPr/>
        <a:lstStyle/>
        <a:p>
          <a:endParaRPr lang="en-US"/>
        </a:p>
      </dgm:t>
    </dgm:pt>
    <dgm:pt modelId="{43CE7613-5FA3-4EC3-A218-25D9908AF86C}" type="pres">
      <dgm:prSet presAssocID="{CCBDB9D0-E9C9-4041-9A7A-453E7E24BF06}" presName="nodeFollowingNodes" presStyleLbl="node1" presStyleIdx="1" presStyleCnt="6">
        <dgm:presLayoutVars>
          <dgm:bulletEnabled val="1"/>
        </dgm:presLayoutVars>
      </dgm:prSet>
      <dgm:spPr/>
      <dgm:t>
        <a:bodyPr/>
        <a:lstStyle/>
        <a:p>
          <a:endParaRPr lang="en-US"/>
        </a:p>
      </dgm:t>
    </dgm:pt>
    <dgm:pt modelId="{5E193431-962B-4CA3-8A29-7AFAC56F309E}" type="pres">
      <dgm:prSet presAssocID="{721A1B25-6C3B-4E7F-A727-3607AD2394F2}" presName="nodeFollowingNodes" presStyleLbl="node1" presStyleIdx="2" presStyleCnt="6">
        <dgm:presLayoutVars>
          <dgm:bulletEnabled val="1"/>
        </dgm:presLayoutVars>
      </dgm:prSet>
      <dgm:spPr/>
      <dgm:t>
        <a:bodyPr/>
        <a:lstStyle/>
        <a:p>
          <a:endParaRPr lang="en-US"/>
        </a:p>
      </dgm:t>
    </dgm:pt>
    <dgm:pt modelId="{D98EA1FF-FB19-4F90-A3DB-33255CF9EB20}" type="pres">
      <dgm:prSet presAssocID="{48B234D1-B307-4092-999C-C88BC8A30051}" presName="nodeFollowingNodes" presStyleLbl="node1" presStyleIdx="3" presStyleCnt="6">
        <dgm:presLayoutVars>
          <dgm:bulletEnabled val="1"/>
        </dgm:presLayoutVars>
      </dgm:prSet>
      <dgm:spPr/>
      <dgm:t>
        <a:bodyPr/>
        <a:lstStyle/>
        <a:p>
          <a:endParaRPr lang="en-US"/>
        </a:p>
      </dgm:t>
    </dgm:pt>
    <dgm:pt modelId="{069ADD73-0529-41ED-8424-BB1545841020}" type="pres">
      <dgm:prSet presAssocID="{EE7839AD-3739-4229-B09F-29DDFBA56288}" presName="nodeFollowingNodes" presStyleLbl="node1" presStyleIdx="4" presStyleCnt="6">
        <dgm:presLayoutVars>
          <dgm:bulletEnabled val="1"/>
        </dgm:presLayoutVars>
      </dgm:prSet>
      <dgm:spPr/>
      <dgm:t>
        <a:bodyPr/>
        <a:lstStyle/>
        <a:p>
          <a:endParaRPr lang="en-US"/>
        </a:p>
      </dgm:t>
    </dgm:pt>
    <dgm:pt modelId="{DD6D8F1E-A9AE-44C5-92F0-309E23C5F3A6}" type="pres">
      <dgm:prSet presAssocID="{218DADB4-E286-425E-A1C5-A30D19CC7041}" presName="nodeFollowingNodes" presStyleLbl="node1" presStyleIdx="5" presStyleCnt="6" custRadScaleRad="96536" custRadScaleInc="-7925">
        <dgm:presLayoutVars>
          <dgm:bulletEnabled val="1"/>
        </dgm:presLayoutVars>
      </dgm:prSet>
      <dgm:spPr/>
      <dgm:t>
        <a:bodyPr/>
        <a:lstStyle/>
        <a:p>
          <a:endParaRPr lang="en-US"/>
        </a:p>
      </dgm:t>
    </dgm:pt>
  </dgm:ptLst>
  <dgm:cxnLst>
    <dgm:cxn modelId="{0BC238AA-BCA1-4AF0-ACD2-17A256AAAD3F}" type="presOf" srcId="{CCBDB9D0-E9C9-4041-9A7A-453E7E24BF06}" destId="{43CE7613-5FA3-4EC3-A218-25D9908AF86C}" srcOrd="0" destOrd="0" presId="urn:microsoft.com/office/officeart/2005/8/layout/cycle3"/>
    <dgm:cxn modelId="{6CCADBEE-34C8-49AC-9B12-303C36F3EFC5}" type="presOf" srcId="{218DADB4-E286-425E-A1C5-A30D19CC7041}" destId="{DD6D8F1E-A9AE-44C5-92F0-309E23C5F3A6}" srcOrd="0" destOrd="0" presId="urn:microsoft.com/office/officeart/2005/8/layout/cycle3"/>
    <dgm:cxn modelId="{B81F69FF-5404-4806-90B9-9E141779C8D5}" srcId="{7EAE2277-BFFC-426E-BE50-BB2B76639DAE}" destId="{48B234D1-B307-4092-999C-C88BC8A30051}" srcOrd="3" destOrd="0" parTransId="{82AE645C-3E20-414F-8E88-698915CBAC80}" sibTransId="{1CDCF3D8-DC7E-49B4-A32E-65C1D61A74B1}"/>
    <dgm:cxn modelId="{77840F03-6F0F-42D3-8424-C875F8206310}" type="presOf" srcId="{217FF873-FAD7-4A5C-B97C-BE967421C9FE}" destId="{B17F1BFC-E57D-47D6-B897-FD47CB939EBB}" srcOrd="0" destOrd="0" presId="urn:microsoft.com/office/officeart/2005/8/layout/cycle3"/>
    <dgm:cxn modelId="{7A66C404-45BC-4879-93F9-06F9B0994916}" srcId="{7EAE2277-BFFC-426E-BE50-BB2B76639DAE}" destId="{218DADB4-E286-425E-A1C5-A30D19CC7041}" srcOrd="5" destOrd="0" parTransId="{8F78D9CC-11E9-4834-8872-C4DE24B9478B}" sibTransId="{218A6F4D-7C17-4EEB-AA49-F9DF5A2AC144}"/>
    <dgm:cxn modelId="{BCE2ED70-04BE-47A6-84FD-5CC7ADA94D63}" type="presOf" srcId="{BDBD2AE3-32DE-4F6E-8C15-21DB0382814B}" destId="{6DABF0E0-5AC4-4540-A0D3-C9A9A9A105C8}" srcOrd="0" destOrd="0" presId="urn:microsoft.com/office/officeart/2005/8/layout/cycle3"/>
    <dgm:cxn modelId="{1F350974-3A04-42E3-B33A-608E23C34EA2}" srcId="{7EAE2277-BFFC-426E-BE50-BB2B76639DAE}" destId="{CCBDB9D0-E9C9-4041-9A7A-453E7E24BF06}" srcOrd="1" destOrd="0" parTransId="{0A094B39-D153-4F6B-A73D-56B0BB33793A}" sibTransId="{CFB08F09-36BD-4226-A982-97231A44D50D}"/>
    <dgm:cxn modelId="{565A2729-1567-4A82-ACF0-D9C4466D3A4D}" srcId="{7EAE2277-BFFC-426E-BE50-BB2B76639DAE}" destId="{721A1B25-6C3B-4E7F-A727-3607AD2394F2}" srcOrd="2" destOrd="0" parTransId="{E04B5379-42FB-45BC-BADF-8F54353579F3}" sibTransId="{72BF652E-EAE7-4139-B862-4BCC39FBBCD9}"/>
    <dgm:cxn modelId="{0DD44B8D-F220-4CB1-985E-C6D63A2B985A}" srcId="{7EAE2277-BFFC-426E-BE50-BB2B76639DAE}" destId="{EE7839AD-3739-4229-B09F-29DDFBA56288}" srcOrd="4" destOrd="0" parTransId="{437EE284-22E8-4AE3-8AD6-B427A188EB23}" sibTransId="{5DCDECA8-89D1-443C-AD05-599D54E11118}"/>
    <dgm:cxn modelId="{AF6A0E58-7DBC-456D-88E3-BD68C833C64D}" type="presOf" srcId="{7EAE2277-BFFC-426E-BE50-BB2B76639DAE}" destId="{33A59193-50C4-479E-8FBA-08EA5CDA2422}" srcOrd="0" destOrd="0" presId="urn:microsoft.com/office/officeart/2005/8/layout/cycle3"/>
    <dgm:cxn modelId="{5A8A5BD7-D47A-421E-973B-4EF1AEE2D488}" type="presOf" srcId="{48B234D1-B307-4092-999C-C88BC8A30051}" destId="{D98EA1FF-FB19-4F90-A3DB-33255CF9EB20}" srcOrd="0" destOrd="0" presId="urn:microsoft.com/office/officeart/2005/8/layout/cycle3"/>
    <dgm:cxn modelId="{0FFE76FF-0258-4D74-9A1A-0C8F0C291528}" srcId="{7EAE2277-BFFC-426E-BE50-BB2B76639DAE}" destId="{217FF873-FAD7-4A5C-B97C-BE967421C9FE}" srcOrd="0" destOrd="0" parTransId="{67E98911-784C-45CD-9BB4-4D7EDA74464F}" sibTransId="{BDBD2AE3-32DE-4F6E-8C15-21DB0382814B}"/>
    <dgm:cxn modelId="{A4E1B32F-26C0-4A6A-B24F-8AA6B7DCFE7D}" type="presOf" srcId="{721A1B25-6C3B-4E7F-A727-3607AD2394F2}" destId="{5E193431-962B-4CA3-8A29-7AFAC56F309E}" srcOrd="0" destOrd="0" presId="urn:microsoft.com/office/officeart/2005/8/layout/cycle3"/>
    <dgm:cxn modelId="{5E1F541A-33E9-4A95-B0B7-44FCB950A4E3}" type="presOf" srcId="{EE7839AD-3739-4229-B09F-29DDFBA56288}" destId="{069ADD73-0529-41ED-8424-BB1545841020}" srcOrd="0" destOrd="0" presId="urn:microsoft.com/office/officeart/2005/8/layout/cycle3"/>
    <dgm:cxn modelId="{A06340F9-2E0F-4E5D-BF27-D2E42E36EC06}" type="presParOf" srcId="{33A59193-50C4-479E-8FBA-08EA5CDA2422}" destId="{02350204-78B7-4BEB-80C2-DD818B3C934E}" srcOrd="0" destOrd="0" presId="urn:microsoft.com/office/officeart/2005/8/layout/cycle3"/>
    <dgm:cxn modelId="{5F245FDF-5F29-4A95-9A02-4C8B86A202FE}" type="presParOf" srcId="{02350204-78B7-4BEB-80C2-DD818B3C934E}" destId="{B17F1BFC-E57D-47D6-B897-FD47CB939EBB}" srcOrd="0" destOrd="0" presId="urn:microsoft.com/office/officeart/2005/8/layout/cycle3"/>
    <dgm:cxn modelId="{11A8BDE7-723D-415D-A36B-256F8B9EB49C}" type="presParOf" srcId="{02350204-78B7-4BEB-80C2-DD818B3C934E}" destId="{6DABF0E0-5AC4-4540-A0D3-C9A9A9A105C8}" srcOrd="1" destOrd="0" presId="urn:microsoft.com/office/officeart/2005/8/layout/cycle3"/>
    <dgm:cxn modelId="{A09CE3A2-4108-4FF7-AB61-E73C6009EB7B}" type="presParOf" srcId="{02350204-78B7-4BEB-80C2-DD818B3C934E}" destId="{43CE7613-5FA3-4EC3-A218-25D9908AF86C}" srcOrd="2" destOrd="0" presId="urn:microsoft.com/office/officeart/2005/8/layout/cycle3"/>
    <dgm:cxn modelId="{895A2D2E-850C-4FCC-AE93-DA063303F80D}" type="presParOf" srcId="{02350204-78B7-4BEB-80C2-DD818B3C934E}" destId="{5E193431-962B-4CA3-8A29-7AFAC56F309E}" srcOrd="3" destOrd="0" presId="urn:microsoft.com/office/officeart/2005/8/layout/cycle3"/>
    <dgm:cxn modelId="{B18CC162-FF9A-4855-B627-86C2574BE75A}" type="presParOf" srcId="{02350204-78B7-4BEB-80C2-DD818B3C934E}" destId="{D98EA1FF-FB19-4F90-A3DB-33255CF9EB20}" srcOrd="4" destOrd="0" presId="urn:microsoft.com/office/officeart/2005/8/layout/cycle3"/>
    <dgm:cxn modelId="{33EC2A5E-69F5-4F87-ACF6-B3718FB2CD49}" type="presParOf" srcId="{02350204-78B7-4BEB-80C2-DD818B3C934E}" destId="{069ADD73-0529-41ED-8424-BB1545841020}" srcOrd="5" destOrd="0" presId="urn:microsoft.com/office/officeart/2005/8/layout/cycle3"/>
    <dgm:cxn modelId="{E1A0A1A0-80A0-4072-8994-9354772EDEEC}" type="presParOf" srcId="{02350204-78B7-4BEB-80C2-DD818B3C934E}" destId="{DD6D8F1E-A9AE-44C5-92F0-309E23C5F3A6}"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BF0E0-5AC4-4540-A0D3-C9A9A9A105C8}">
      <dsp:nvSpPr>
        <dsp:cNvPr id="0" name=""/>
        <dsp:cNvSpPr/>
      </dsp:nvSpPr>
      <dsp:spPr>
        <a:xfrm>
          <a:off x="1330606" y="-2999"/>
          <a:ext cx="3358586" cy="3358586"/>
        </a:xfrm>
        <a:prstGeom prst="circularArrow">
          <a:avLst>
            <a:gd name="adj1" fmla="val 5274"/>
            <a:gd name="adj2" fmla="val 312630"/>
            <a:gd name="adj3" fmla="val 14266315"/>
            <a:gd name="adj4" fmla="val 17104709"/>
            <a:gd name="adj5" fmla="val 5477"/>
          </a:avLst>
        </a:prstGeom>
        <a:solidFill>
          <a:schemeClr val="accent1">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B17F1BFC-E57D-47D6-B897-FD47CB939EBB}">
      <dsp:nvSpPr>
        <dsp:cNvPr id="0" name=""/>
        <dsp:cNvSpPr/>
      </dsp:nvSpPr>
      <dsp:spPr>
        <a:xfrm>
          <a:off x="2385286" y="1583"/>
          <a:ext cx="1249226" cy="624613"/>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Executive Summary</a:t>
          </a:r>
          <a:endParaRPr lang="en-US" sz="1300" kern="1200" dirty="0"/>
        </a:p>
      </dsp:txBody>
      <dsp:txXfrm>
        <a:off x="2415777" y="32074"/>
        <a:ext cx="1188244" cy="563631"/>
      </dsp:txXfrm>
    </dsp:sp>
    <dsp:sp modelId="{43CE7613-5FA3-4EC3-A218-25D9908AF86C}">
      <dsp:nvSpPr>
        <dsp:cNvPr id="0" name=""/>
        <dsp:cNvSpPr/>
      </dsp:nvSpPr>
      <dsp:spPr>
        <a:xfrm>
          <a:off x="3565255" y="682838"/>
          <a:ext cx="1249226" cy="624613"/>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Business Description</a:t>
          </a:r>
          <a:endParaRPr lang="en-US" sz="1300" kern="1200" dirty="0"/>
        </a:p>
      </dsp:txBody>
      <dsp:txXfrm>
        <a:off x="3595746" y="713329"/>
        <a:ext cx="1188244" cy="563631"/>
      </dsp:txXfrm>
    </dsp:sp>
    <dsp:sp modelId="{5E193431-962B-4CA3-8A29-7AFAC56F309E}">
      <dsp:nvSpPr>
        <dsp:cNvPr id="0" name=""/>
        <dsp:cNvSpPr/>
      </dsp:nvSpPr>
      <dsp:spPr>
        <a:xfrm>
          <a:off x="3565255" y="2045348"/>
          <a:ext cx="1249226" cy="624613"/>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Goals and Objectives</a:t>
          </a:r>
          <a:endParaRPr lang="en-US" sz="1300" kern="1200" dirty="0"/>
        </a:p>
      </dsp:txBody>
      <dsp:txXfrm>
        <a:off x="3595746" y="2075839"/>
        <a:ext cx="1188244" cy="563631"/>
      </dsp:txXfrm>
    </dsp:sp>
    <dsp:sp modelId="{D98EA1FF-FB19-4F90-A3DB-33255CF9EB20}">
      <dsp:nvSpPr>
        <dsp:cNvPr id="0" name=""/>
        <dsp:cNvSpPr/>
      </dsp:nvSpPr>
      <dsp:spPr>
        <a:xfrm>
          <a:off x="2385286" y="2726603"/>
          <a:ext cx="1249226" cy="624613"/>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Marketing Plan </a:t>
          </a:r>
          <a:endParaRPr lang="en-US" sz="1300" kern="1200" dirty="0"/>
        </a:p>
      </dsp:txBody>
      <dsp:txXfrm>
        <a:off x="2415777" y="2757094"/>
        <a:ext cx="1188244" cy="563631"/>
      </dsp:txXfrm>
    </dsp:sp>
    <dsp:sp modelId="{069ADD73-0529-41ED-8424-BB1545841020}">
      <dsp:nvSpPr>
        <dsp:cNvPr id="0" name=""/>
        <dsp:cNvSpPr/>
      </dsp:nvSpPr>
      <dsp:spPr>
        <a:xfrm>
          <a:off x="1205318" y="2045348"/>
          <a:ext cx="1249226" cy="624613"/>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Financial Plan</a:t>
          </a:r>
          <a:endParaRPr lang="en-US" sz="1300" kern="1200" dirty="0"/>
        </a:p>
      </dsp:txBody>
      <dsp:txXfrm>
        <a:off x="1235809" y="2075839"/>
        <a:ext cx="1188244" cy="563631"/>
      </dsp:txXfrm>
    </dsp:sp>
    <dsp:sp modelId="{DD6D8F1E-A9AE-44C5-92F0-309E23C5F3A6}">
      <dsp:nvSpPr>
        <dsp:cNvPr id="0" name=""/>
        <dsp:cNvSpPr/>
      </dsp:nvSpPr>
      <dsp:spPr>
        <a:xfrm>
          <a:off x="1202331" y="789061"/>
          <a:ext cx="1249226" cy="624613"/>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Organizational Plan</a:t>
          </a:r>
          <a:endParaRPr lang="en-US" sz="1300" kern="1200" dirty="0"/>
        </a:p>
      </dsp:txBody>
      <dsp:txXfrm>
        <a:off x="1232822" y="819552"/>
        <a:ext cx="1188244" cy="56363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fontAlgn="auto">
              <a:spcBef>
                <a:spcPts val="0"/>
              </a:spcBef>
              <a:spcAft>
                <a:spcPts val="0"/>
              </a:spcAft>
              <a:defRPr sz="1200">
                <a:latin typeface="+mn-lt"/>
                <a:cs typeface="+mn-cs"/>
              </a:defRPr>
            </a:lvl1pPr>
          </a:lstStyle>
          <a:p>
            <a:pPr>
              <a:defRPr/>
            </a:pPr>
            <a:fld id="{8E66AB73-1A15-49DD-96E8-1AA24AC80683}" type="datetimeFigureOut">
              <a:rPr lang="en-US"/>
              <a:pPr>
                <a:defRPr/>
              </a:pPr>
              <a:t>11/8/2015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fontAlgn="auto">
              <a:spcBef>
                <a:spcPts val="0"/>
              </a:spcBef>
              <a:spcAft>
                <a:spcPts val="0"/>
              </a:spcAft>
              <a:defRPr sz="1200">
                <a:latin typeface="+mn-lt"/>
                <a:cs typeface="+mn-cs"/>
              </a:defRPr>
            </a:lvl1pPr>
          </a:lstStyle>
          <a:p>
            <a:pPr>
              <a:defRPr/>
            </a:pPr>
            <a:fld id="{5C2721A0-8642-433C-A921-998A49453DF9}" type="slidenum">
              <a:rPr lang="en-US"/>
              <a:pPr>
                <a:defRPr/>
              </a:pPr>
              <a:t>‹#›</a:t>
            </a:fld>
            <a:endParaRPr lang="en-US" dirty="0"/>
          </a:p>
        </p:txBody>
      </p:sp>
    </p:spTree>
    <p:extLst>
      <p:ext uri="{BB962C8B-B14F-4D97-AF65-F5344CB8AC3E}">
        <p14:creationId xmlns:p14="http://schemas.microsoft.com/office/powerpoint/2010/main" val="381321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a:latin typeface="+mn-lt"/>
                <a:cs typeface="+mn-cs"/>
              </a:defRPr>
            </a:lvl1pPr>
          </a:lstStyle>
          <a:p>
            <a:pPr>
              <a:defRPr/>
            </a:pPr>
            <a:fld id="{5863041D-D96E-4D46-AD54-81C8746E8F5D}" type="datetimeFigureOut">
              <a:rPr lang="en-US"/>
              <a:pPr>
                <a:defRPr/>
              </a:pPr>
              <a:t>11/8/2015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a:latin typeface="+mn-lt"/>
                <a:cs typeface="+mn-cs"/>
              </a:defRPr>
            </a:lvl1pPr>
          </a:lstStyle>
          <a:p>
            <a:pPr>
              <a:defRPr/>
            </a:pPr>
            <a:fld id="{4ABC5C04-533E-4D09-A125-06D59EAF1039}" type="slidenum">
              <a:rPr lang="en-US"/>
              <a:pPr>
                <a:defRPr/>
              </a:pPr>
              <a:t>‹#›</a:t>
            </a:fld>
            <a:endParaRPr lang="en-US" dirty="0"/>
          </a:p>
        </p:txBody>
      </p:sp>
    </p:spTree>
    <p:extLst>
      <p:ext uri="{BB962C8B-B14F-4D97-AF65-F5344CB8AC3E}">
        <p14:creationId xmlns:p14="http://schemas.microsoft.com/office/powerpoint/2010/main" val="11083330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4077C9EA-49EF-4BDF-9D25-4B9AA2D26AF9}" type="slidenum">
              <a:rPr lang="en-US" smtClean="0">
                <a:latin typeface="Calibri" pitchFamily="34" charset="0"/>
              </a:rPr>
              <a:pPr fontAlgn="base">
                <a:spcBef>
                  <a:spcPct val="0"/>
                </a:spcBef>
                <a:spcAft>
                  <a:spcPct val="0"/>
                </a:spcAft>
                <a:defRPr/>
              </a:pPr>
              <a:t>1</a:t>
            </a:fld>
            <a:endParaRPr lang="en-US" smtClean="0">
              <a:latin typeface="Calibri" pitchFamily="34" charset="0"/>
            </a:endParaRPr>
          </a:p>
        </p:txBody>
      </p:sp>
    </p:spTree>
    <p:extLst>
      <p:ext uri="{BB962C8B-B14F-4D97-AF65-F5344CB8AC3E}">
        <p14:creationId xmlns:p14="http://schemas.microsoft.com/office/powerpoint/2010/main" val="1808847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smtClean="0"/>
              <a:t>Sometimes individuals who start his/her own business prefer to keep the business their own.  Ask students about local businesses that are classified as sole proprietors.  There are advantages and disadvantages to this form of business ownership.</a:t>
            </a:r>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50DFE6A3-4E5D-4BAF-8448-B4BD469C5350}" type="slidenum">
              <a:rPr lang="en-US" smtClean="0">
                <a:latin typeface="Calibri" pitchFamily="34" charset="0"/>
              </a:rPr>
              <a:pPr fontAlgn="base">
                <a:spcBef>
                  <a:spcPct val="0"/>
                </a:spcBef>
                <a:spcAft>
                  <a:spcPct val="0"/>
                </a:spcAft>
                <a:defRPr/>
              </a:pPr>
              <a:t>11</a:t>
            </a:fld>
            <a:endParaRPr lang="en-US" smtClean="0">
              <a:latin typeface="Calibri" pitchFamily="34" charset="0"/>
            </a:endParaRPr>
          </a:p>
        </p:txBody>
      </p:sp>
    </p:spTree>
    <p:extLst>
      <p:ext uri="{BB962C8B-B14F-4D97-AF65-F5344CB8AC3E}">
        <p14:creationId xmlns:p14="http://schemas.microsoft.com/office/powerpoint/2010/main" val="572664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dirty="0" smtClean="0"/>
              <a:t>All businesses were begun with a vision from an entrepreneur.  Discuss some of the famous entrepreneurs and how their businesses started, such as in garages or in trunks of cars.</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DA586CB9-1BF8-46B7-8C9E-E55A21679710}" type="slidenum">
              <a:rPr lang="en-US" smtClean="0">
                <a:latin typeface="Calibri" pitchFamily="34" charset="0"/>
              </a:rPr>
              <a:pPr fontAlgn="base">
                <a:spcBef>
                  <a:spcPct val="0"/>
                </a:spcBef>
                <a:spcAft>
                  <a:spcPct val="0"/>
                </a:spcAft>
                <a:defRPr/>
              </a:pPr>
              <a:t>12</a:t>
            </a:fld>
            <a:endParaRPr lang="en-US" smtClean="0">
              <a:latin typeface="Calibri" pitchFamily="34" charset="0"/>
            </a:endParaRPr>
          </a:p>
        </p:txBody>
      </p:sp>
    </p:spTree>
    <p:extLst>
      <p:ext uri="{BB962C8B-B14F-4D97-AF65-F5344CB8AC3E}">
        <p14:creationId xmlns:p14="http://schemas.microsoft.com/office/powerpoint/2010/main" val="498905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smtClean="0"/>
              <a:t>There are also individuals who choose to pool their talents and monetary resources and create partnerships.  There are several advantages and disadvantages to this form of business ownership as well.  See if you can identify these types of businesses in your community.</a:t>
            </a:r>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4ECCFD23-D831-41E7-ADA0-8821BBEA9E72}" type="slidenum">
              <a:rPr lang="en-US" smtClean="0">
                <a:latin typeface="Calibri" pitchFamily="34" charset="0"/>
              </a:rPr>
              <a:pPr fontAlgn="base">
                <a:spcBef>
                  <a:spcPct val="0"/>
                </a:spcBef>
                <a:spcAft>
                  <a:spcPct val="0"/>
                </a:spcAft>
                <a:defRPr/>
              </a:pPr>
              <a:t>13</a:t>
            </a:fld>
            <a:endParaRPr lang="en-US" smtClean="0">
              <a:latin typeface="Calibri" pitchFamily="34" charset="0"/>
            </a:endParaRPr>
          </a:p>
        </p:txBody>
      </p:sp>
    </p:spTree>
    <p:extLst>
      <p:ext uri="{BB962C8B-B14F-4D97-AF65-F5344CB8AC3E}">
        <p14:creationId xmlns:p14="http://schemas.microsoft.com/office/powerpoint/2010/main" val="2067208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smtClean="0"/>
              <a:t>Students are probably more familiar with corporations because these are the brands of electronics that they own or stores they buy products from.  These, too, have advantages and disadvantages.  But they also began from an entrepreneurial spirit and grew from there.  Microsoft, Apple, and Nike are examples of large corporations that once were sole proprietorships.</a:t>
            </a:r>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20566D06-E4A3-48EC-8EA1-B91280D85326}" type="slidenum">
              <a:rPr lang="en-US" smtClean="0">
                <a:latin typeface="Calibri" pitchFamily="34" charset="0"/>
              </a:rPr>
              <a:pPr fontAlgn="base">
                <a:spcBef>
                  <a:spcPct val="0"/>
                </a:spcBef>
                <a:spcAft>
                  <a:spcPct val="0"/>
                </a:spcAft>
                <a:defRPr/>
              </a:pPr>
              <a:t>14</a:t>
            </a:fld>
            <a:endParaRPr lang="en-US" smtClean="0">
              <a:latin typeface="Calibri" pitchFamily="34" charset="0"/>
            </a:endParaRPr>
          </a:p>
        </p:txBody>
      </p:sp>
    </p:spTree>
    <p:extLst>
      <p:ext uri="{BB962C8B-B14F-4D97-AF65-F5344CB8AC3E}">
        <p14:creationId xmlns:p14="http://schemas.microsoft.com/office/powerpoint/2010/main" val="18523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smtClean="0"/>
              <a:t>People wanting to start a business have many things to consider.  A business plan outlines all of the elements related to a business including the costs involved.  When details are put on paper they become more realistic.  These plans are necessary, especially if the owner plans to seek investment resources.</a:t>
            </a:r>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05805EDF-16F5-40BF-8822-C1419FE1880C}" type="slidenum">
              <a:rPr lang="en-US" smtClean="0">
                <a:latin typeface="Calibri" pitchFamily="34" charset="0"/>
              </a:rPr>
              <a:pPr fontAlgn="base">
                <a:spcBef>
                  <a:spcPct val="0"/>
                </a:spcBef>
                <a:spcAft>
                  <a:spcPct val="0"/>
                </a:spcAft>
                <a:defRPr/>
              </a:pPr>
              <a:t>3</a:t>
            </a:fld>
            <a:endParaRPr lang="en-US" smtClean="0">
              <a:latin typeface="Calibri" pitchFamily="34" charset="0"/>
            </a:endParaRPr>
          </a:p>
        </p:txBody>
      </p:sp>
    </p:spTree>
    <p:extLst>
      <p:ext uri="{BB962C8B-B14F-4D97-AF65-F5344CB8AC3E}">
        <p14:creationId xmlns:p14="http://schemas.microsoft.com/office/powerpoint/2010/main" val="357706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smtClean="0"/>
              <a:t>Many formats exist for business plans but they all generally contain the same types of information.  </a:t>
            </a:r>
          </a:p>
          <a:p>
            <a:pPr eaLnBrk="1" hangingPunct="1">
              <a:spcBef>
                <a:spcPct val="0"/>
              </a:spcBef>
            </a:pPr>
            <a:endParaRPr lang="en-US" smtClean="0"/>
          </a:p>
          <a:p>
            <a:pPr eaLnBrk="1" hangingPunct="1">
              <a:spcBef>
                <a:spcPct val="0"/>
              </a:spcBef>
            </a:pPr>
            <a:r>
              <a:rPr lang="en-US" smtClean="0"/>
              <a:t>Have students locate various business plan templates and identify the similar components, such as executive summary, business description, goals and objectives, marketing plan, financial plan, and organizational or management plan.</a:t>
            </a:r>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DF701EA7-7A92-410B-B9B9-16E88B886DF7}" type="slidenum">
              <a:rPr lang="en-US" smtClean="0">
                <a:latin typeface="Calibri" pitchFamily="34" charset="0"/>
              </a:rPr>
              <a:pPr fontAlgn="base">
                <a:spcBef>
                  <a:spcPct val="0"/>
                </a:spcBef>
                <a:spcAft>
                  <a:spcPct val="0"/>
                </a:spcAft>
                <a:defRPr/>
              </a:pPr>
              <a:t>4</a:t>
            </a:fld>
            <a:endParaRPr lang="en-US" smtClean="0">
              <a:latin typeface="Calibri" pitchFamily="34" charset="0"/>
            </a:endParaRPr>
          </a:p>
        </p:txBody>
      </p:sp>
    </p:spTree>
    <p:extLst>
      <p:ext uri="{BB962C8B-B14F-4D97-AF65-F5344CB8AC3E}">
        <p14:creationId xmlns:p14="http://schemas.microsoft.com/office/powerpoint/2010/main" val="766505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dirty="0" smtClean="0"/>
              <a:t>The Executive Summary is the first part of the business plan that investors will see.  It should contain a mission statement which is a concise overview of the business.  Have students conduct Internet research for company mission statements.  The Executive Summary also contains brief descriptions of each part of the business plan.</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87B71F3F-879C-44E5-8384-63FD92BC0D7A}" type="slidenum">
              <a:rPr lang="en-US" smtClean="0">
                <a:latin typeface="Calibri" pitchFamily="34" charset="0"/>
              </a:rPr>
              <a:pPr fontAlgn="base">
                <a:spcBef>
                  <a:spcPct val="0"/>
                </a:spcBef>
                <a:spcAft>
                  <a:spcPct val="0"/>
                </a:spcAft>
                <a:defRPr/>
              </a:pPr>
              <a:t>5</a:t>
            </a:fld>
            <a:endParaRPr lang="en-US" smtClean="0">
              <a:latin typeface="Calibri" pitchFamily="34" charset="0"/>
            </a:endParaRPr>
          </a:p>
        </p:txBody>
      </p:sp>
    </p:spTree>
    <p:extLst>
      <p:ext uri="{BB962C8B-B14F-4D97-AF65-F5344CB8AC3E}">
        <p14:creationId xmlns:p14="http://schemas.microsoft.com/office/powerpoint/2010/main" val="617289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dirty="0" smtClean="0"/>
              <a:t>Letting potential investors know a little about your business experience can give them confidence in your abilities.  In addition, thoroughly describing your products or services and why you chose a particular location for your business is also important.</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B89E1BED-4A52-4036-A995-4B9BDB05A04E}" type="slidenum">
              <a:rPr lang="en-US" smtClean="0">
                <a:latin typeface="Calibri" pitchFamily="34" charset="0"/>
              </a:rPr>
              <a:pPr fontAlgn="base">
                <a:spcBef>
                  <a:spcPct val="0"/>
                </a:spcBef>
                <a:spcAft>
                  <a:spcPct val="0"/>
                </a:spcAft>
                <a:defRPr/>
              </a:pPr>
              <a:t>6</a:t>
            </a:fld>
            <a:endParaRPr lang="en-US" smtClean="0">
              <a:latin typeface="Calibri" pitchFamily="34" charset="0"/>
            </a:endParaRPr>
          </a:p>
        </p:txBody>
      </p:sp>
    </p:spTree>
    <p:extLst>
      <p:ext uri="{BB962C8B-B14F-4D97-AF65-F5344CB8AC3E}">
        <p14:creationId xmlns:p14="http://schemas.microsoft.com/office/powerpoint/2010/main" val="185331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dirty="0" smtClean="0"/>
              <a:t>Stating the goals and objectives for your business, short and long term, can focus your attention.  It can also visually remind you of where you are in your goals and how far you have to attain them.</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927519F3-C4F3-402A-83C7-665BB17663B1}" type="slidenum">
              <a:rPr lang="en-US" smtClean="0">
                <a:latin typeface="Calibri" pitchFamily="34" charset="0"/>
              </a:rPr>
              <a:pPr fontAlgn="base">
                <a:spcBef>
                  <a:spcPct val="0"/>
                </a:spcBef>
                <a:spcAft>
                  <a:spcPct val="0"/>
                </a:spcAft>
                <a:defRPr/>
              </a:pPr>
              <a:t>7</a:t>
            </a:fld>
            <a:endParaRPr lang="en-US" smtClean="0">
              <a:latin typeface="Calibri" pitchFamily="34" charset="0"/>
            </a:endParaRPr>
          </a:p>
        </p:txBody>
      </p:sp>
    </p:spTree>
    <p:extLst>
      <p:ext uri="{BB962C8B-B14F-4D97-AF65-F5344CB8AC3E}">
        <p14:creationId xmlns:p14="http://schemas.microsoft.com/office/powerpoint/2010/main" val="2832754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dirty="0" smtClean="0"/>
              <a:t>Demonstrating that there is a need and a demand for your products or services is crucial to your business’ success.  Carefully examine your competition and make your business stand out.  Identify your customers and set your prices to beat the competition.  </a:t>
            </a:r>
          </a:p>
          <a:p>
            <a:pPr eaLnBrk="1" hangingPunct="1">
              <a:spcBef>
                <a:spcPct val="0"/>
              </a:spcBef>
            </a:pPr>
            <a:endParaRPr lang="en-US" dirty="0" smtClean="0"/>
          </a:p>
          <a:p>
            <a:pPr eaLnBrk="1" hangingPunct="1">
              <a:spcBef>
                <a:spcPct val="0"/>
              </a:spcBef>
            </a:pPr>
            <a:r>
              <a:rPr lang="en-US" dirty="0" smtClean="0"/>
              <a:t>Ask students to look at local businesses and identify their competition and target market(s).</a:t>
            </a:r>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A694514A-9996-4633-9E12-766507CC8E77}" type="slidenum">
              <a:rPr lang="en-US" smtClean="0">
                <a:latin typeface="Calibri" pitchFamily="34" charset="0"/>
              </a:rPr>
              <a:pPr fontAlgn="base">
                <a:spcBef>
                  <a:spcPct val="0"/>
                </a:spcBef>
                <a:spcAft>
                  <a:spcPct val="0"/>
                </a:spcAft>
                <a:defRPr/>
              </a:pPr>
              <a:t>8</a:t>
            </a:fld>
            <a:endParaRPr lang="en-US" smtClean="0">
              <a:latin typeface="Calibri" pitchFamily="34" charset="0"/>
            </a:endParaRPr>
          </a:p>
        </p:txBody>
      </p:sp>
    </p:spTree>
    <p:extLst>
      <p:ext uri="{BB962C8B-B14F-4D97-AF65-F5344CB8AC3E}">
        <p14:creationId xmlns:p14="http://schemas.microsoft.com/office/powerpoint/2010/main" val="2828983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dirty="0" smtClean="0"/>
              <a:t>A business owner must realistically look at the start-up costs and possible operating expenses because this is one of the biggest reasons businesses fail, operating expenses that are too high.  Realistically forecast potential sales in order to anticipate your profit</a:t>
            </a:r>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DFD9BFC8-290A-411C-88EC-2AC5EF7C3095}" type="slidenum">
              <a:rPr lang="en-US" smtClean="0">
                <a:latin typeface="Calibri" pitchFamily="34" charset="0"/>
              </a:rPr>
              <a:pPr fontAlgn="base">
                <a:spcBef>
                  <a:spcPct val="0"/>
                </a:spcBef>
                <a:spcAft>
                  <a:spcPct val="0"/>
                </a:spcAft>
                <a:defRPr/>
              </a:pPr>
              <a:t>9</a:t>
            </a:fld>
            <a:endParaRPr lang="en-US" smtClean="0">
              <a:latin typeface="Calibri" pitchFamily="34" charset="0"/>
            </a:endParaRPr>
          </a:p>
        </p:txBody>
      </p:sp>
    </p:spTree>
    <p:extLst>
      <p:ext uri="{BB962C8B-B14F-4D97-AF65-F5344CB8AC3E}">
        <p14:creationId xmlns:p14="http://schemas.microsoft.com/office/powerpoint/2010/main" val="1026816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r>
              <a:rPr lang="en-US" smtClean="0"/>
              <a:t>Responsibilities in any businesses must be clearly defined.  This can be done through job descriptions and organizational charts.  Have students go online to any search engine, type in a company name, locate the company profile, and examine the text version of organizational chart.  They can also use online graphics to create organizational charts from this information.</a:t>
            </a: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Segoe Condensed"/>
              </a:defRPr>
            </a:lvl1pPr>
            <a:lvl2pPr marL="742950" indent="-285750">
              <a:defRPr>
                <a:solidFill>
                  <a:schemeClr val="tx1"/>
                </a:solidFill>
                <a:latin typeface="Segoe Condensed"/>
              </a:defRPr>
            </a:lvl2pPr>
            <a:lvl3pPr marL="1143000" indent="-228600">
              <a:defRPr>
                <a:solidFill>
                  <a:schemeClr val="tx1"/>
                </a:solidFill>
                <a:latin typeface="Segoe Condensed"/>
              </a:defRPr>
            </a:lvl3pPr>
            <a:lvl4pPr marL="1600200" indent="-228600">
              <a:defRPr>
                <a:solidFill>
                  <a:schemeClr val="tx1"/>
                </a:solidFill>
                <a:latin typeface="Segoe Condensed"/>
              </a:defRPr>
            </a:lvl4pPr>
            <a:lvl5pPr marL="2057400" indent="-228600">
              <a:defRPr>
                <a:solidFill>
                  <a:schemeClr val="tx1"/>
                </a:solidFill>
                <a:latin typeface="Segoe Condensed"/>
              </a:defRPr>
            </a:lvl5pPr>
            <a:lvl6pPr marL="2514600" indent="-228600" fontAlgn="base">
              <a:spcBef>
                <a:spcPct val="0"/>
              </a:spcBef>
              <a:spcAft>
                <a:spcPct val="0"/>
              </a:spcAft>
              <a:defRPr>
                <a:solidFill>
                  <a:schemeClr val="tx1"/>
                </a:solidFill>
                <a:latin typeface="Segoe Condensed"/>
              </a:defRPr>
            </a:lvl6pPr>
            <a:lvl7pPr marL="2971800" indent="-228600" fontAlgn="base">
              <a:spcBef>
                <a:spcPct val="0"/>
              </a:spcBef>
              <a:spcAft>
                <a:spcPct val="0"/>
              </a:spcAft>
              <a:defRPr>
                <a:solidFill>
                  <a:schemeClr val="tx1"/>
                </a:solidFill>
                <a:latin typeface="Segoe Condensed"/>
              </a:defRPr>
            </a:lvl7pPr>
            <a:lvl8pPr marL="3429000" indent="-228600" fontAlgn="base">
              <a:spcBef>
                <a:spcPct val="0"/>
              </a:spcBef>
              <a:spcAft>
                <a:spcPct val="0"/>
              </a:spcAft>
              <a:defRPr>
                <a:solidFill>
                  <a:schemeClr val="tx1"/>
                </a:solidFill>
                <a:latin typeface="Segoe Condensed"/>
              </a:defRPr>
            </a:lvl8pPr>
            <a:lvl9pPr marL="3886200" indent="-228600" fontAlgn="base">
              <a:spcBef>
                <a:spcPct val="0"/>
              </a:spcBef>
              <a:spcAft>
                <a:spcPct val="0"/>
              </a:spcAft>
              <a:defRPr>
                <a:solidFill>
                  <a:schemeClr val="tx1"/>
                </a:solidFill>
                <a:latin typeface="Segoe Condensed"/>
              </a:defRPr>
            </a:lvl9pPr>
          </a:lstStyle>
          <a:p>
            <a:pPr fontAlgn="base">
              <a:spcBef>
                <a:spcPct val="0"/>
              </a:spcBef>
              <a:spcAft>
                <a:spcPct val="0"/>
              </a:spcAft>
              <a:defRPr/>
            </a:pPr>
            <a:fld id="{23826EAB-8219-4738-B159-FA3EAE38B6D8}" type="slidenum">
              <a:rPr lang="en-US" smtClean="0">
                <a:latin typeface="Calibri" pitchFamily="34" charset="0"/>
              </a:rPr>
              <a:pPr fontAlgn="base">
                <a:spcBef>
                  <a:spcPct val="0"/>
                </a:spcBef>
                <a:spcAft>
                  <a:spcPct val="0"/>
                </a:spcAft>
                <a:defRPr/>
              </a:pPr>
              <a:t>10</a:t>
            </a:fld>
            <a:endParaRPr lang="en-US" smtClean="0">
              <a:latin typeface="Calibri" pitchFamily="34" charset="0"/>
            </a:endParaRPr>
          </a:p>
        </p:txBody>
      </p:sp>
    </p:spTree>
    <p:extLst>
      <p:ext uri="{BB962C8B-B14F-4D97-AF65-F5344CB8AC3E}">
        <p14:creationId xmlns:p14="http://schemas.microsoft.com/office/powerpoint/2010/main" val="3749901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4" name="Group 14"/>
          <p:cNvGrpSpPr>
            <a:grpSpLocks/>
          </p:cNvGrpSpPr>
          <p:nvPr/>
        </p:nvGrpSpPr>
        <p:grpSpPr bwMode="auto">
          <a:xfrm>
            <a:off x="0" y="0"/>
            <a:ext cx="9144000" cy="6858000"/>
            <a:chOff x="0" y="0"/>
            <a:chExt cx="9144000" cy="6858000"/>
          </a:xfrm>
        </p:grpSpPr>
        <p:pic>
          <p:nvPicPr>
            <p:cNvPr id="5" name="Rectangl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5184648"/>
              <a:ext cx="9144000" cy="1673352"/>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5257800"/>
              <a:ext cx="9144000" cy="16002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userDrawn="1"/>
          </p:nvSpPr>
          <p:spPr>
            <a:xfrm>
              <a:off x="0" y="3352800"/>
              <a:ext cx="9144000" cy="1827213"/>
            </a:xfrm>
            <a:prstGeom prst="rect">
              <a:avLst/>
            </a:prstGeom>
            <a:gradFill flip="none" rotWithShape="1">
              <a:gsLst>
                <a:gs pos="0">
                  <a:schemeClr val="bg1">
                    <a:alpha val="50000"/>
                  </a:schemeClr>
                </a:gs>
                <a:gs pos="100000">
                  <a:schemeClr val="bg1">
                    <a:alpha val="0"/>
                  </a:schemeClr>
                </a:gs>
              </a:gsLst>
              <a:lin ang="1620000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p:cNvCxnSpPr/>
            <p:nvPr/>
          </p:nvCxnSpPr>
          <p:spPr>
            <a:xfrm>
              <a:off x="0" y="5181600"/>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ctrTitle"/>
          </p:nvPr>
        </p:nvSpPr>
        <p:spPr>
          <a:xfrm>
            <a:off x="455676" y="3373031"/>
            <a:ext cx="8229600" cy="2043684"/>
          </a:xfrm>
          <a:noFill/>
        </p:spPr>
        <p:txBody>
          <a:bodyPr>
            <a:normAutofit/>
          </a:bodyPr>
          <a:lstStyle>
            <a:lvl1pPr algn="l">
              <a:lnSpc>
                <a:spcPct val="90000"/>
              </a:lnSpc>
              <a:spcBef>
                <a:spcPts val="0"/>
              </a:spcBef>
              <a:spcAft>
                <a:spcPts val="0"/>
              </a:spcAft>
              <a:defRPr sz="7000" kern="100" baseline="0">
                <a:solidFill>
                  <a:schemeClr val="tx2"/>
                </a:solidFill>
                <a:latin typeface="+mj-lt"/>
              </a:defRPr>
            </a:lvl1pPr>
          </a:lstStyle>
          <a:p>
            <a:r>
              <a:rPr lang="en-US" smtClean="0"/>
              <a:t>Click to edit Master title style</a:t>
            </a:r>
            <a:endParaRPr lang="en-US" dirty="0"/>
          </a:p>
        </p:txBody>
      </p:sp>
      <p:sp>
        <p:nvSpPr>
          <p:cNvPr id="13" name="Subtitle 12"/>
          <p:cNvSpPr>
            <a:spLocks noGrp="1"/>
          </p:cNvSpPr>
          <p:nvPr>
            <p:ph type="subTitle" idx="1"/>
          </p:nvPr>
        </p:nvSpPr>
        <p:spPr>
          <a:xfrm>
            <a:off x="566801" y="5429252"/>
            <a:ext cx="8129524" cy="757517"/>
          </a:xfrm>
        </p:spPr>
        <p:txBody>
          <a:bodyPr/>
          <a:lstStyle>
            <a:lvl1pPr marL="0" indent="0" algn="l">
              <a:buNone/>
              <a:defRPr sz="1600" kern="100" cap="all" spc="100" baseline="0">
                <a:solidFill>
                  <a:schemeClr val="bg1"/>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Tree>
    <p:extLst>
      <p:ext uri="{BB962C8B-B14F-4D97-AF65-F5344CB8AC3E}">
        <p14:creationId xmlns:p14="http://schemas.microsoft.com/office/powerpoint/2010/main" val="257695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8077200" cy="1075426"/>
          </a:xfrm>
        </p:spPr>
        <p:txBody>
          <a:bodyPr/>
          <a:lstStyle/>
          <a:p>
            <a:r>
              <a:rPr lang="en-US" smtClean="0"/>
              <a:t>Click to edit Master title style</a:t>
            </a:r>
            <a:endParaRPr lang="en-US"/>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6" name="Slide Number Placeholder 5"/>
          <p:cNvSpPr>
            <a:spLocks noGrp="1"/>
          </p:cNvSpPr>
          <p:nvPr>
            <p:ph type="sldNum" sz="quarter" idx="12"/>
          </p:nvPr>
        </p:nvSpPr>
        <p:spPr/>
        <p:txBody>
          <a:bodyPr/>
          <a:lstStyle>
            <a:lvl1pPr>
              <a:defRPr/>
            </a:lvl1pPr>
          </a:lstStyle>
          <a:p>
            <a:pPr>
              <a:defRPr/>
            </a:pPr>
            <a:fld id="{EE2C26D7-CC62-4A7F-B1FC-44CF1D44CB46}" type="slidenum">
              <a:rPr lang="en-US"/>
              <a:pPr>
                <a:defRPr/>
              </a:pPr>
              <a:t>‹#›</a:t>
            </a:fld>
            <a:endParaRPr lang="en-US" dirty="0"/>
          </a:p>
        </p:txBody>
      </p:sp>
    </p:spTree>
    <p:extLst>
      <p:ext uri="{BB962C8B-B14F-4D97-AF65-F5344CB8AC3E}">
        <p14:creationId xmlns:p14="http://schemas.microsoft.com/office/powerpoint/2010/main" val="391403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grpSp>
        <p:nvGrpSpPr>
          <p:cNvPr id="4" name="Group 14"/>
          <p:cNvGrpSpPr>
            <a:grpSpLocks/>
          </p:cNvGrpSpPr>
          <p:nvPr/>
        </p:nvGrpSpPr>
        <p:grpSpPr bwMode="auto">
          <a:xfrm>
            <a:off x="0" y="0"/>
            <a:ext cx="9144000" cy="6858000"/>
            <a:chOff x="0" y="0"/>
            <a:chExt cx="9144000" cy="6858000"/>
          </a:xfrm>
        </p:grpSpPr>
        <p:pic>
          <p:nvPicPr>
            <p:cNvPr id="5" name="Rectangl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342900"/>
              <a:ext cx="9144000" cy="6172200"/>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userDrawn="1"/>
          </p:nvSpPr>
          <p:spPr>
            <a:xfrm>
              <a:off x="0" y="457200"/>
              <a:ext cx="9144000" cy="59436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0" y="341313"/>
              <a:ext cx="9144000" cy="1587"/>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505575"/>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Rectangle 1"/>
          <p:cNvSpPr>
            <a:spLocks noGrp="1"/>
          </p:cNvSpPr>
          <p:nvPr>
            <p:ph type="title"/>
          </p:nvPr>
        </p:nvSpPr>
        <p:spPr>
          <a:xfrm>
            <a:off x="533402" y="3962402"/>
            <a:ext cx="8153399" cy="1371599"/>
          </a:xfrm>
        </p:spPr>
        <p:txBody>
          <a:bodyPr/>
          <a:lstStyle>
            <a:lvl1pPr algn="l">
              <a:defRPr sz="4000" b="0" cap="none" baseline="0">
                <a:solidFill>
                  <a:schemeClr val="bg1"/>
                </a:solidFill>
                <a:latin typeface="+mj-lt"/>
              </a:defRPr>
            </a:lvl1pPr>
          </a:lstStyle>
          <a:p>
            <a:r>
              <a:rPr lang="en-US" smtClean="0"/>
              <a:t>Click to edit Master title style</a:t>
            </a:r>
            <a:endParaRPr lang="en-US"/>
          </a:p>
        </p:txBody>
      </p:sp>
      <p:sp>
        <p:nvSpPr>
          <p:cNvPr id="3" name="Rectangle 2"/>
          <p:cNvSpPr>
            <a:spLocks noGrp="1"/>
          </p:cNvSpPr>
          <p:nvPr>
            <p:ph type="body" idx="1"/>
          </p:nvPr>
        </p:nvSpPr>
        <p:spPr>
          <a:xfrm>
            <a:off x="557276" y="5438776"/>
            <a:ext cx="8129524" cy="904875"/>
          </a:xfrm>
        </p:spPr>
        <p:txBody>
          <a:bodyPr/>
          <a:lstStyle>
            <a:lvl1pPr marL="0" indent="0">
              <a:buNone/>
              <a:defRPr sz="1400" cap="all" spc="1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4400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533400" y="1600201"/>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1"/>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lvl1pPr>
              <a:defRPr/>
            </a:lvl1pPr>
          </a:lstStyle>
          <a:p>
            <a:pPr>
              <a:defRPr/>
            </a:pPr>
            <a:endParaRPr lang="en-US"/>
          </a:p>
        </p:txBody>
      </p:sp>
      <p:sp>
        <p:nvSpPr>
          <p:cNvPr id="6" name="Rectangle 5"/>
          <p:cNvSpPr>
            <a:spLocks noGrp="1"/>
          </p:cNvSpPr>
          <p:nvPr>
            <p:ph type="ftr" sz="quarter" idx="11"/>
          </p:nvPr>
        </p:nvSpPr>
        <p:spPr>
          <a:xfrm>
            <a:off x="2362200" y="6103938"/>
            <a:ext cx="4495800" cy="365125"/>
          </a:xfrm>
        </p:spPr>
        <p:txBody>
          <a:bodyPr/>
          <a:lstStyle>
            <a:lvl1pPr>
              <a:defRPr/>
            </a:lvl1pPr>
          </a:lstStyle>
          <a:p>
            <a:pPr>
              <a:defRPr/>
            </a:pPr>
            <a:r>
              <a:rPr lang="en-US"/>
              <a:t>Copyright (c) Texas Education Agency, 2012.  All rights reserved.</a:t>
            </a:r>
          </a:p>
        </p:txBody>
      </p:sp>
      <p:sp>
        <p:nvSpPr>
          <p:cNvPr id="7" name="Rectangle 6"/>
          <p:cNvSpPr>
            <a:spLocks noGrp="1"/>
          </p:cNvSpPr>
          <p:nvPr>
            <p:ph type="sldNum" sz="quarter" idx="12"/>
          </p:nvPr>
        </p:nvSpPr>
        <p:spPr/>
        <p:txBody>
          <a:bodyPr/>
          <a:lstStyle>
            <a:lvl1pPr>
              <a:defRPr/>
            </a:lvl1pPr>
          </a:lstStyle>
          <a:p>
            <a:pPr>
              <a:defRPr/>
            </a:pPr>
            <a:fld id="{6B2D1947-BD09-4FBD-93BE-9024869FC4CB}" type="slidenum">
              <a:rPr lang="en-US"/>
              <a:pPr>
                <a:defRPr/>
              </a:pPr>
              <a:t>‹#›</a:t>
            </a:fld>
            <a:endParaRPr lang="en-US" dirty="0"/>
          </a:p>
        </p:txBody>
      </p:sp>
    </p:spTree>
    <p:extLst>
      <p:ext uri="{BB962C8B-B14F-4D97-AF65-F5344CB8AC3E}">
        <p14:creationId xmlns:p14="http://schemas.microsoft.com/office/powerpoint/2010/main" val="154729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533400" y="1600201"/>
            <a:ext cx="3963988" cy="574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533400" y="2174877"/>
            <a:ext cx="39639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7" y="1600201"/>
            <a:ext cx="3965574" cy="574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7" y="2174877"/>
            <a:ext cx="3965574"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9" name="Slide Number Placeholder 5"/>
          <p:cNvSpPr>
            <a:spLocks noGrp="1"/>
          </p:cNvSpPr>
          <p:nvPr>
            <p:ph type="sldNum" sz="quarter" idx="12"/>
          </p:nvPr>
        </p:nvSpPr>
        <p:spPr/>
        <p:txBody>
          <a:bodyPr/>
          <a:lstStyle>
            <a:lvl1pPr>
              <a:defRPr/>
            </a:lvl1pPr>
          </a:lstStyle>
          <a:p>
            <a:pPr>
              <a:defRPr/>
            </a:pPr>
            <a:fld id="{96597F62-695D-4444-A26A-27C7156A4A0D}" type="slidenum">
              <a:rPr lang="en-US"/>
              <a:pPr>
                <a:defRPr/>
              </a:pPr>
              <a:t>‹#›</a:t>
            </a:fld>
            <a:endParaRPr lang="en-US" dirty="0"/>
          </a:p>
        </p:txBody>
      </p:sp>
    </p:spTree>
    <p:extLst>
      <p:ext uri="{BB962C8B-B14F-4D97-AF65-F5344CB8AC3E}">
        <p14:creationId xmlns:p14="http://schemas.microsoft.com/office/powerpoint/2010/main" val="106595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5" name="Slide Number Placeholder 5"/>
          <p:cNvSpPr>
            <a:spLocks noGrp="1"/>
          </p:cNvSpPr>
          <p:nvPr>
            <p:ph type="sldNum" sz="quarter" idx="12"/>
          </p:nvPr>
        </p:nvSpPr>
        <p:spPr/>
        <p:txBody>
          <a:bodyPr/>
          <a:lstStyle>
            <a:lvl1pPr>
              <a:defRPr/>
            </a:lvl1pPr>
          </a:lstStyle>
          <a:p>
            <a:pPr>
              <a:defRPr/>
            </a:pPr>
            <a:fld id="{08A65735-59BC-4CF0-8679-7AB60D8C431D}" type="slidenum">
              <a:rPr lang="en-US"/>
              <a:pPr>
                <a:defRPr/>
              </a:pPr>
              <a:t>‹#›</a:t>
            </a:fld>
            <a:endParaRPr lang="en-US" dirty="0"/>
          </a:p>
        </p:txBody>
      </p:sp>
    </p:spTree>
    <p:extLst>
      <p:ext uri="{BB962C8B-B14F-4D97-AF65-F5344CB8AC3E}">
        <p14:creationId xmlns:p14="http://schemas.microsoft.com/office/powerpoint/2010/main" val="401510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44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2932114" cy="968375"/>
          </a:xfrm>
        </p:spPr>
        <p:txBody>
          <a:bodyPr/>
          <a:lstStyle>
            <a:lvl1pPr algn="l">
              <a:defRPr sz="2000" b="1">
                <a:latin typeface="+mn-lt"/>
              </a:defRPr>
            </a:lvl1pPr>
          </a:lstStyle>
          <a:p>
            <a:r>
              <a:rPr lang="en-US" smtClean="0"/>
              <a:t>Click to edit Master title style</a:t>
            </a:r>
            <a:endParaRPr lang="en-US"/>
          </a:p>
        </p:txBody>
      </p:sp>
      <p:sp>
        <p:nvSpPr>
          <p:cNvPr id="3" name="Rectangle 2"/>
          <p:cNvSpPr>
            <a:spLocks noGrp="1"/>
          </p:cNvSpPr>
          <p:nvPr>
            <p:ph idx="1"/>
          </p:nvPr>
        </p:nvSpPr>
        <p:spPr>
          <a:xfrm>
            <a:off x="3575050" y="457200"/>
            <a:ext cx="5035550" cy="5562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533400" y="1435101"/>
            <a:ext cx="2932114" cy="4584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7" name="Slide Number Placeholder 5"/>
          <p:cNvSpPr>
            <a:spLocks noGrp="1"/>
          </p:cNvSpPr>
          <p:nvPr>
            <p:ph type="sldNum" sz="quarter" idx="12"/>
          </p:nvPr>
        </p:nvSpPr>
        <p:spPr/>
        <p:txBody>
          <a:bodyPr/>
          <a:lstStyle>
            <a:lvl1pPr>
              <a:defRPr/>
            </a:lvl1pPr>
          </a:lstStyle>
          <a:p>
            <a:pPr>
              <a:defRPr/>
            </a:pPr>
            <a:fld id="{C342A461-6328-4157-9225-9A512ADFCAB1}" type="slidenum">
              <a:rPr lang="en-US"/>
              <a:pPr>
                <a:defRPr/>
              </a:pPr>
              <a:t>‹#›</a:t>
            </a:fld>
            <a:endParaRPr lang="en-US" dirty="0"/>
          </a:p>
        </p:txBody>
      </p:sp>
    </p:spTree>
    <p:extLst>
      <p:ext uri="{BB962C8B-B14F-4D97-AF65-F5344CB8AC3E}">
        <p14:creationId xmlns:p14="http://schemas.microsoft.com/office/powerpoint/2010/main" val="368213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1792288" y="4800600"/>
            <a:ext cx="5486400" cy="566738"/>
          </a:xfrm>
        </p:spPr>
        <p:txBody>
          <a:bodyPr/>
          <a:lstStyle>
            <a:lvl1pPr algn="l">
              <a:defRPr sz="2000" b="1">
                <a:latin typeface="+mn-lt"/>
              </a:defRPr>
            </a:lvl1pPr>
          </a:lstStyle>
          <a:p>
            <a:r>
              <a:rPr lang="en-US" smtClean="0"/>
              <a:t>Click to edit Master title style</a:t>
            </a:r>
            <a:endParaRPr lang="en-US"/>
          </a:p>
        </p:txBody>
      </p:sp>
      <p:sp>
        <p:nvSpPr>
          <p:cNvPr id="3" name="Rectangl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Rectangle 3"/>
          <p:cNvSpPr>
            <a:spLocks noGrp="1"/>
          </p:cNvSpPr>
          <p:nvPr>
            <p:ph type="body" sz="half" idx="2"/>
          </p:nvPr>
        </p:nvSpPr>
        <p:spPr>
          <a:xfrm>
            <a:off x="1792288" y="5367338"/>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(c) Texas Education Agency, 2012.  All rights reserved.</a:t>
            </a:r>
          </a:p>
        </p:txBody>
      </p:sp>
      <p:sp>
        <p:nvSpPr>
          <p:cNvPr id="7" name="Slide Number Placeholder 5"/>
          <p:cNvSpPr>
            <a:spLocks noGrp="1"/>
          </p:cNvSpPr>
          <p:nvPr>
            <p:ph type="sldNum" sz="quarter" idx="12"/>
          </p:nvPr>
        </p:nvSpPr>
        <p:spPr/>
        <p:txBody>
          <a:bodyPr/>
          <a:lstStyle>
            <a:lvl1pPr>
              <a:defRPr/>
            </a:lvl1pPr>
          </a:lstStyle>
          <a:p>
            <a:pPr>
              <a:defRPr/>
            </a:pPr>
            <a:fld id="{70277E41-443A-48A2-9E1A-ACDC4CD7B8E2}" type="slidenum">
              <a:rPr lang="en-US"/>
              <a:pPr>
                <a:defRPr/>
              </a:pPr>
              <a:t>‹#›</a:t>
            </a:fld>
            <a:endParaRPr lang="en-US" dirty="0"/>
          </a:p>
        </p:txBody>
      </p:sp>
    </p:spTree>
    <p:extLst>
      <p:ext uri="{BB962C8B-B14F-4D97-AF65-F5344CB8AC3E}">
        <p14:creationId xmlns:p14="http://schemas.microsoft.com/office/powerpoint/2010/main" val="95811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Rectangle 18"/>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19"/>
          <p:cNvGrpSpPr>
            <a:grpSpLocks/>
          </p:cNvGrpSpPr>
          <p:nvPr/>
        </p:nvGrpSpPr>
        <p:grpSpPr bwMode="auto">
          <a:xfrm>
            <a:off x="304800" y="0"/>
            <a:ext cx="8534400" cy="6861175"/>
            <a:chOff x="304800" y="0"/>
            <a:chExt cx="8534400" cy="6860650"/>
          </a:xfrm>
        </p:grpSpPr>
        <p:sp>
          <p:nvSpPr>
            <p:cNvPr id="21" name="Rectangle 20"/>
            <p:cNvSpPr/>
            <p:nvPr userDrawn="1"/>
          </p:nvSpPr>
          <p:spPr>
            <a:xfrm>
              <a:off x="457200" y="0"/>
              <a:ext cx="8229600" cy="6476504"/>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Rectangle 21"/>
            <p:cNvSpPr/>
            <p:nvPr userDrawn="1"/>
          </p:nvSpPr>
          <p:spPr>
            <a:xfrm flipH="1">
              <a:off x="457200" y="380971"/>
              <a:ext cx="8229600" cy="6476504"/>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Rectangle 22"/>
            <p:cNvSpPr/>
            <p:nvPr userDrawn="1"/>
          </p:nvSpPr>
          <p:spPr>
            <a:xfrm>
              <a:off x="8686800" y="0"/>
              <a:ext cx="152400" cy="6476504"/>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Rectangle 23"/>
            <p:cNvSpPr/>
            <p:nvPr userDrawn="1"/>
          </p:nvSpPr>
          <p:spPr>
            <a:xfrm>
              <a:off x="304800" y="384146"/>
              <a:ext cx="152400" cy="6476504"/>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Rectangle 24"/>
            <p:cNvSpPr/>
            <p:nvPr userDrawn="1"/>
          </p:nvSpPr>
          <p:spPr>
            <a:xfrm>
              <a:off x="457200" y="6476504"/>
              <a:ext cx="8382000" cy="76194"/>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Rectangle 25"/>
            <p:cNvSpPr/>
            <p:nvPr userDrawn="1"/>
          </p:nvSpPr>
          <p:spPr>
            <a:xfrm flipH="1">
              <a:off x="304800" y="311126"/>
              <a:ext cx="8382000" cy="76194"/>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28" name="Title Placeholder 1"/>
          <p:cNvSpPr>
            <a:spLocks noGrp="1"/>
          </p:cNvSpPr>
          <p:nvPr>
            <p:ph type="title"/>
          </p:nvPr>
        </p:nvSpPr>
        <p:spPr bwMode="auto">
          <a:xfrm>
            <a:off x="533400" y="457200"/>
            <a:ext cx="80772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533400" y="1600200"/>
            <a:ext cx="8077200"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33400" y="6103938"/>
            <a:ext cx="2133600" cy="365125"/>
          </a:xfrm>
          <a:prstGeom prst="rect">
            <a:avLst/>
          </a:prstGeom>
        </p:spPr>
        <p:txBody>
          <a:bodyPr vert="horz" rtlCol="0" anchor="ctr"/>
          <a:lstStyle>
            <a:lvl1pPr algn="l" fontAlgn="auto">
              <a:spcBef>
                <a:spcPts val="0"/>
              </a:spcBef>
              <a:spcAft>
                <a:spcPts val="0"/>
              </a:spcAft>
              <a:defRPr sz="1000">
                <a:solidFill>
                  <a:schemeClr val="tx2"/>
                </a:solidFill>
                <a:latin typeface="+mj-lt"/>
                <a:cs typeface="+mn-cs"/>
              </a:defRPr>
            </a:lvl1pPr>
          </a:lstStyle>
          <a:p>
            <a:pPr>
              <a:defRPr/>
            </a:pPr>
            <a:endParaRPr lang="en-US"/>
          </a:p>
        </p:txBody>
      </p:sp>
      <p:sp>
        <p:nvSpPr>
          <p:cNvPr id="5" name="Footer Placeholder 4"/>
          <p:cNvSpPr>
            <a:spLocks noGrp="1"/>
          </p:cNvSpPr>
          <p:nvPr>
            <p:ph type="ftr" sz="quarter" idx="3"/>
          </p:nvPr>
        </p:nvSpPr>
        <p:spPr>
          <a:xfrm>
            <a:off x="3124200" y="6103938"/>
            <a:ext cx="2895600" cy="365125"/>
          </a:xfrm>
          <a:prstGeom prst="rect">
            <a:avLst/>
          </a:prstGeom>
        </p:spPr>
        <p:txBody>
          <a:bodyPr vert="horz" rtlCol="0" anchor="ctr"/>
          <a:lstStyle>
            <a:lvl1pPr algn="ctr" fontAlgn="auto">
              <a:spcBef>
                <a:spcPts val="0"/>
              </a:spcBef>
              <a:spcAft>
                <a:spcPts val="0"/>
              </a:spcAft>
              <a:defRPr sz="1000">
                <a:solidFill>
                  <a:schemeClr val="tx2"/>
                </a:solidFill>
                <a:latin typeface="+mj-lt"/>
                <a:cs typeface="+mn-cs"/>
              </a:defRPr>
            </a:lvl1pPr>
          </a:lstStyle>
          <a:p>
            <a:pPr>
              <a:defRPr/>
            </a:pPr>
            <a:r>
              <a:rPr lang="en-US"/>
              <a:t>Copyright (c) Texas Education Agency, 2012.  All rights reserved.</a:t>
            </a:r>
          </a:p>
        </p:txBody>
      </p:sp>
      <p:sp>
        <p:nvSpPr>
          <p:cNvPr id="6" name="Slide Number Placeholder 5"/>
          <p:cNvSpPr>
            <a:spLocks noGrp="1"/>
          </p:cNvSpPr>
          <p:nvPr>
            <p:ph type="sldNum" sz="quarter" idx="4"/>
          </p:nvPr>
        </p:nvSpPr>
        <p:spPr>
          <a:xfrm>
            <a:off x="6477000" y="6103938"/>
            <a:ext cx="2133600" cy="365125"/>
          </a:xfrm>
          <a:prstGeom prst="rect">
            <a:avLst/>
          </a:prstGeom>
        </p:spPr>
        <p:txBody>
          <a:bodyPr vert="horz" rtlCol="0" anchor="ctr"/>
          <a:lstStyle>
            <a:lvl1pPr algn="r" fontAlgn="auto">
              <a:spcBef>
                <a:spcPts val="0"/>
              </a:spcBef>
              <a:spcAft>
                <a:spcPts val="0"/>
              </a:spcAft>
              <a:defRPr sz="1000">
                <a:solidFill>
                  <a:schemeClr val="tx2"/>
                </a:solidFill>
                <a:latin typeface="+mj-lt"/>
                <a:cs typeface="+mn-cs"/>
              </a:defRPr>
            </a:lvl1pPr>
          </a:lstStyle>
          <a:p>
            <a:pPr>
              <a:defRPr/>
            </a:pPr>
            <a:fld id="{DE4DD204-9DC0-4A04-A063-69298BB8E54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75" r:id="rId2"/>
    <p:sldLayoutId id="2147483681" r:id="rId3"/>
    <p:sldLayoutId id="2147483682" r:id="rId4"/>
    <p:sldLayoutId id="2147483676" r:id="rId5"/>
    <p:sldLayoutId id="2147483677" r:id="rId6"/>
    <p:sldLayoutId id="2147483683" r:id="rId7"/>
    <p:sldLayoutId id="2147483678" r:id="rId8"/>
    <p:sldLayoutId id="2147483679" r:id="rId9"/>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Bookman Old Style" pitchFamily="18" charset="0"/>
        </a:defRPr>
      </a:lvl2pPr>
      <a:lvl3pPr algn="l" rtl="0" eaLnBrk="0" fontAlgn="base" hangingPunct="0">
        <a:spcBef>
          <a:spcPct val="0"/>
        </a:spcBef>
        <a:spcAft>
          <a:spcPct val="0"/>
        </a:spcAft>
        <a:defRPr sz="4000">
          <a:solidFill>
            <a:schemeClr val="tx2"/>
          </a:solidFill>
          <a:latin typeface="Bookman Old Style" pitchFamily="18" charset="0"/>
        </a:defRPr>
      </a:lvl3pPr>
      <a:lvl4pPr algn="l" rtl="0" eaLnBrk="0" fontAlgn="base" hangingPunct="0">
        <a:spcBef>
          <a:spcPct val="0"/>
        </a:spcBef>
        <a:spcAft>
          <a:spcPct val="0"/>
        </a:spcAft>
        <a:defRPr sz="4000">
          <a:solidFill>
            <a:schemeClr val="tx2"/>
          </a:solidFill>
          <a:latin typeface="Bookman Old Style" pitchFamily="18" charset="0"/>
        </a:defRPr>
      </a:lvl4pPr>
      <a:lvl5pPr algn="l" rtl="0" eaLnBrk="0" fontAlgn="base" hangingPunct="0">
        <a:spcBef>
          <a:spcPct val="0"/>
        </a:spcBef>
        <a:spcAft>
          <a:spcPct val="0"/>
        </a:spcAft>
        <a:defRPr sz="4000">
          <a:solidFill>
            <a:schemeClr val="tx2"/>
          </a:solidFill>
          <a:latin typeface="Bookman Old Style" pitchFamily="18" charset="0"/>
        </a:defRPr>
      </a:lvl5pPr>
      <a:lvl6pPr marL="457200" algn="l" rtl="0" fontAlgn="base">
        <a:spcBef>
          <a:spcPct val="0"/>
        </a:spcBef>
        <a:spcAft>
          <a:spcPct val="0"/>
        </a:spcAft>
        <a:defRPr sz="4000">
          <a:solidFill>
            <a:schemeClr val="tx2"/>
          </a:solidFill>
          <a:latin typeface="Bookman Old Style" pitchFamily="18" charset="0"/>
        </a:defRPr>
      </a:lvl6pPr>
      <a:lvl7pPr marL="914400" algn="l" rtl="0" fontAlgn="base">
        <a:spcBef>
          <a:spcPct val="0"/>
        </a:spcBef>
        <a:spcAft>
          <a:spcPct val="0"/>
        </a:spcAft>
        <a:defRPr sz="4000">
          <a:solidFill>
            <a:schemeClr val="tx2"/>
          </a:solidFill>
          <a:latin typeface="Bookman Old Style" pitchFamily="18" charset="0"/>
        </a:defRPr>
      </a:lvl7pPr>
      <a:lvl8pPr marL="1371600" algn="l" rtl="0" fontAlgn="base">
        <a:spcBef>
          <a:spcPct val="0"/>
        </a:spcBef>
        <a:spcAft>
          <a:spcPct val="0"/>
        </a:spcAft>
        <a:defRPr sz="4000">
          <a:solidFill>
            <a:schemeClr val="tx2"/>
          </a:solidFill>
          <a:latin typeface="Bookman Old Style" pitchFamily="18" charset="0"/>
        </a:defRPr>
      </a:lvl8pPr>
      <a:lvl9pPr marL="1828800" algn="l" rtl="0" fontAlgn="base">
        <a:spcBef>
          <a:spcPct val="0"/>
        </a:spcBef>
        <a:spcAft>
          <a:spcPct val="0"/>
        </a:spcAft>
        <a:defRPr sz="4000">
          <a:solidFill>
            <a:schemeClr val="tx2"/>
          </a:solidFill>
          <a:latin typeface="Bookman Old Style" pitchFamily="18" charset="0"/>
        </a:defRPr>
      </a:lvl9pPr>
    </p:titleStyle>
    <p:bodyStyle>
      <a:lvl1pPr marL="342900" indent="-342900" algn="l" rtl="0" eaLnBrk="0" fontAlgn="base" hangingPunct="0">
        <a:spcBef>
          <a:spcPct val="20000"/>
        </a:spcBef>
        <a:spcAft>
          <a:spcPct val="0"/>
        </a:spcAft>
        <a:buFont typeface="Arial" pitchFamily="34"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tx2"/>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ern="1200">
          <a:solidFill>
            <a:schemeClr val="tx2"/>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457200" y="2133600"/>
            <a:ext cx="8229600" cy="2043113"/>
          </a:xfrm>
        </p:spPr>
        <p:txBody>
          <a:bodyPr rtlCol="0"/>
          <a:lstStyle/>
          <a:p>
            <a:pPr eaLnBrk="1" fontAlgn="auto" hangingPunct="1">
              <a:defRPr/>
            </a:pPr>
            <a:r>
              <a:rPr lang="en-US" dirty="0" smtClean="0"/>
              <a:t>Business Planning</a:t>
            </a:r>
            <a:endParaRPr lang="en-US" dirty="0"/>
          </a:p>
        </p:txBody>
      </p:sp>
      <p:sp>
        <p:nvSpPr>
          <p:cNvPr id="5" name="Rectangle 4"/>
          <p:cNvSpPr>
            <a:spLocks noGrp="1"/>
          </p:cNvSpPr>
          <p:nvPr>
            <p:ph type="subTitle" idx="1"/>
          </p:nvPr>
        </p:nvSpPr>
        <p:spPr>
          <a:xfrm>
            <a:off x="566738" y="5429250"/>
            <a:ext cx="8129587" cy="757238"/>
          </a:xfrm>
        </p:spPr>
        <p:txBody>
          <a:bodyPr rtlCol="0">
            <a:normAutofit/>
          </a:bodyPr>
          <a:lstStyle/>
          <a:p>
            <a:pPr eaLnBrk="1" fontAlgn="auto" hangingPunct="1">
              <a:spcAft>
                <a:spcPts val="0"/>
              </a:spcAft>
              <a:buFont typeface="Arial"/>
              <a:buNone/>
              <a:defRPr/>
            </a:pPr>
            <a:r>
              <a:rPr lang="en-US" dirty="0" smtClean="0"/>
              <a:t>Business management</a:t>
            </a:r>
            <a:endParaRPr lang="en-US" dirty="0"/>
          </a:p>
        </p:txBody>
      </p:sp>
      <p:sp>
        <p:nvSpPr>
          <p:cNvPr id="6148" name="Footer Placeholder 1"/>
          <p:cNvSpPr txBox="1">
            <a:spLocks/>
          </p:cNvSpPr>
          <p:nvPr/>
        </p:nvSpPr>
        <p:spPr bwMode="auto">
          <a:xfrm>
            <a:off x="609600" y="6103938"/>
            <a:ext cx="655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hangingPunct="1"/>
            <a:r>
              <a:rPr lang="en-US" sz="1000">
                <a:solidFill>
                  <a:schemeClr val="bg1"/>
                </a:solidFill>
                <a:latin typeface="Arial" pitchFamily="34" charset="0"/>
              </a:rPr>
              <a:t>Copyright </a:t>
            </a:r>
            <a:r>
              <a:rPr lang="en-US" sz="1000">
                <a:solidFill>
                  <a:schemeClr val="bg1"/>
                </a:solidFill>
                <a:latin typeface="Times New Roman" pitchFamily="18" charset="0"/>
                <a:cs typeface="Times New Roman" pitchFamily="18" charset="0"/>
              </a:rPr>
              <a:t>©</a:t>
            </a:r>
            <a:r>
              <a:rPr lang="en-US" sz="1000">
                <a:solidFill>
                  <a:schemeClr val="bg1"/>
                </a:solidFill>
                <a:latin typeface="Arial" pitchFamily="34" charset="0"/>
              </a:rPr>
              <a:t> Texas Education Agency, 2012.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p:cNvSpPr>
          <p:nvPr>
            <p:ph type="title"/>
          </p:nvPr>
        </p:nvSpPr>
        <p:spPr>
          <a:xfrm>
            <a:off x="533400" y="457200"/>
            <a:ext cx="8077200" cy="1074738"/>
          </a:xfrm>
        </p:spPr>
        <p:txBody>
          <a:bodyPr/>
          <a:lstStyle/>
          <a:p>
            <a:pPr eaLnBrk="1" hangingPunct="1"/>
            <a:r>
              <a:rPr lang="en-US" smtClean="0"/>
              <a:t>Organizational Plan</a:t>
            </a:r>
          </a:p>
        </p:txBody>
      </p:sp>
      <p:sp>
        <p:nvSpPr>
          <p:cNvPr id="15363" name="Rectangle 2"/>
          <p:cNvSpPr>
            <a:spLocks noGrp="1"/>
          </p:cNvSpPr>
          <p:nvPr>
            <p:ph idx="1"/>
          </p:nvPr>
        </p:nvSpPr>
        <p:spPr/>
        <p:txBody>
          <a:bodyPr/>
          <a:lstStyle/>
          <a:p>
            <a:pPr eaLnBrk="1" hangingPunct="1"/>
            <a:r>
              <a:rPr lang="en-US" smtClean="0"/>
              <a:t>Also known as a Management Plan</a:t>
            </a:r>
          </a:p>
          <a:p>
            <a:pPr eaLnBrk="1" hangingPunct="1"/>
            <a:r>
              <a:rPr lang="en-US" smtClean="0"/>
              <a:t>Form of ownership</a:t>
            </a:r>
          </a:p>
          <a:p>
            <a:pPr lvl="1" eaLnBrk="1" hangingPunct="1"/>
            <a:r>
              <a:rPr lang="en-US" smtClean="0"/>
              <a:t>sole proprietorship</a:t>
            </a:r>
          </a:p>
          <a:p>
            <a:pPr lvl="1" eaLnBrk="1" hangingPunct="1"/>
            <a:r>
              <a:rPr lang="en-US" smtClean="0"/>
              <a:t>partnership</a:t>
            </a:r>
          </a:p>
          <a:p>
            <a:pPr lvl="1" eaLnBrk="1" hangingPunct="1"/>
            <a:r>
              <a:rPr lang="en-US" smtClean="0"/>
              <a:t>corporation</a:t>
            </a:r>
          </a:p>
          <a:p>
            <a:pPr eaLnBrk="1" hangingPunct="1"/>
            <a:r>
              <a:rPr lang="en-US" smtClean="0"/>
              <a:t>Organizational chart</a:t>
            </a:r>
          </a:p>
          <a:p>
            <a:pPr eaLnBrk="1" hangingPunct="1"/>
            <a:r>
              <a:rPr lang="en-US" smtClean="0"/>
              <a:t>Job descriptions</a:t>
            </a:r>
          </a:p>
        </p:txBody>
      </p:sp>
      <p:pic>
        <p:nvPicPr>
          <p:cNvPr id="15364" name="Picture 2" descr="C:\Users\Rosemary\AppData\Local\Temp\Low\Temporary Internet Files\Content.IE5\FJMS6R43\MC90043482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76568">
            <a:off x="5880100" y="3255963"/>
            <a:ext cx="2109788" cy="210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8C6D4EF1-A530-4456-92EA-5E9F73B7F31D}" type="slidenum">
              <a:rPr lang="en-US"/>
              <a:pPr>
                <a:defRPr/>
              </a:pPr>
              <a:t>10</a:t>
            </a:fld>
            <a:endParaRPr lang="en-US" dirty="0"/>
          </a:p>
        </p:txBody>
      </p:sp>
      <p:sp>
        <p:nvSpPr>
          <p:cNvPr id="15366" name="Footer Placeholder 3"/>
          <p:cNvSpPr>
            <a:spLocks noGrp="1"/>
          </p:cNvSpPr>
          <p:nvPr>
            <p:ph type="ftr" sz="quarter" idx="11"/>
          </p:nvPr>
        </p:nvSpPr>
        <p:spPr bwMode="auto">
          <a:xfrm>
            <a:off x="2667000" y="6103938"/>
            <a:ext cx="4038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a:t>
            </a:r>
            <a:r>
              <a:rPr lang="en-US" smtClean="0">
                <a:solidFill>
                  <a:schemeClr val="tx2"/>
                </a:solidFill>
                <a:latin typeface="Times New Roman" pitchFamily="18" charset="0"/>
                <a:cs typeface="Times New Roman" pitchFamily="18" charset="0"/>
              </a:rPr>
              <a:t>©</a:t>
            </a:r>
            <a:r>
              <a:rPr lang="en-US" smtClean="0">
                <a:solidFill>
                  <a:schemeClr val="tx2"/>
                </a:solidFill>
                <a:latin typeface="Arial" pitchFamily="34" charset="0"/>
              </a:rPr>
              <a:t>Texas Education Agency, 2012.  All rights reserved.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3400" y="457200"/>
            <a:ext cx="8077200" cy="1074738"/>
          </a:xfrm>
        </p:spPr>
        <p:txBody>
          <a:bodyPr/>
          <a:lstStyle/>
          <a:p>
            <a:pPr eaLnBrk="1" hangingPunct="1"/>
            <a:r>
              <a:rPr lang="en-US" smtClean="0"/>
              <a:t>Sole Proprietorship</a:t>
            </a:r>
          </a:p>
        </p:txBody>
      </p:sp>
      <p:sp>
        <p:nvSpPr>
          <p:cNvPr id="16387" name="Content Placeholder 2"/>
          <p:cNvSpPr>
            <a:spLocks noGrp="1"/>
          </p:cNvSpPr>
          <p:nvPr>
            <p:ph idx="1"/>
          </p:nvPr>
        </p:nvSpPr>
        <p:spPr/>
        <p:txBody>
          <a:bodyPr/>
          <a:lstStyle/>
          <a:p>
            <a:pPr eaLnBrk="1" hangingPunct="1"/>
            <a:r>
              <a:rPr lang="en-US" smtClean="0"/>
              <a:t>A business owned by an individual</a:t>
            </a:r>
          </a:p>
          <a:p>
            <a:pPr eaLnBrk="1" hangingPunct="1"/>
            <a:endParaRPr lang="en-US" smtClean="0"/>
          </a:p>
          <a:p>
            <a:pPr eaLnBrk="1" hangingPunct="1">
              <a:buFont typeface="Arial" pitchFamily="34" charset="0"/>
              <a:buNone/>
            </a:pPr>
            <a:endParaRPr lang="en-US" smtClean="0"/>
          </a:p>
        </p:txBody>
      </p:sp>
      <p:graphicFrame>
        <p:nvGraphicFramePr>
          <p:cNvPr id="5" name="Table 4"/>
          <p:cNvGraphicFramePr>
            <a:graphicFrameLocks noGrp="1"/>
          </p:cNvGraphicFramePr>
          <p:nvPr/>
        </p:nvGraphicFramePr>
        <p:xfrm>
          <a:off x="990600" y="2514600"/>
          <a:ext cx="6324600" cy="3581400"/>
        </p:xfrm>
        <a:graphic>
          <a:graphicData uri="http://schemas.openxmlformats.org/drawingml/2006/table">
            <a:tbl>
              <a:tblPr firstRow="1" bandRow="1">
                <a:tableStyleId>{5C22544A-7EE6-4342-B048-85BDC9FD1C3A}</a:tableStyleId>
              </a:tblPr>
              <a:tblGrid>
                <a:gridCol w="3162300"/>
                <a:gridCol w="3162300"/>
              </a:tblGrid>
              <a:tr h="548640">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556260">
                <a:tc>
                  <a:txBody>
                    <a:bodyPr/>
                    <a:lstStyle/>
                    <a:p>
                      <a:r>
                        <a:rPr lang="en-US" dirty="0" smtClean="0"/>
                        <a:t>Pride of ownership</a:t>
                      </a:r>
                      <a:endParaRPr lang="en-US" dirty="0"/>
                    </a:p>
                  </a:txBody>
                  <a:tcPr/>
                </a:tc>
                <a:tc>
                  <a:txBody>
                    <a:bodyPr/>
                    <a:lstStyle/>
                    <a:p>
                      <a:r>
                        <a:rPr lang="en-US" dirty="0" smtClean="0"/>
                        <a:t>Long</a:t>
                      </a:r>
                      <a:r>
                        <a:rPr lang="en-US" baseline="0" dirty="0" smtClean="0"/>
                        <a:t> hours</a:t>
                      </a:r>
                      <a:endParaRPr lang="en-US" dirty="0"/>
                    </a:p>
                  </a:txBody>
                  <a:tcPr/>
                </a:tc>
              </a:tr>
              <a:tr h="556260">
                <a:tc>
                  <a:txBody>
                    <a:bodyPr/>
                    <a:lstStyle/>
                    <a:p>
                      <a:r>
                        <a:rPr lang="en-US" dirty="0" smtClean="0"/>
                        <a:t>Full claim</a:t>
                      </a:r>
                      <a:r>
                        <a:rPr lang="en-US" baseline="0" dirty="0" smtClean="0"/>
                        <a:t> to assets</a:t>
                      </a:r>
                      <a:endParaRPr lang="en-US" dirty="0"/>
                    </a:p>
                  </a:txBody>
                  <a:tcPr/>
                </a:tc>
                <a:tc>
                  <a:txBody>
                    <a:bodyPr/>
                    <a:lstStyle/>
                    <a:p>
                      <a:r>
                        <a:rPr lang="en-US" dirty="0" smtClean="0"/>
                        <a:t>Have to use own resources</a:t>
                      </a:r>
                      <a:endParaRPr lang="en-US" dirty="0"/>
                    </a:p>
                  </a:txBody>
                  <a:tcPr/>
                </a:tc>
              </a:tr>
              <a:tr h="960120">
                <a:tc>
                  <a:txBody>
                    <a:bodyPr/>
                    <a:lstStyle/>
                    <a:p>
                      <a:r>
                        <a:rPr lang="en-US" dirty="0" smtClean="0"/>
                        <a:t>Full claim to profits</a:t>
                      </a:r>
                      <a:endParaRPr lang="en-US" dirty="0"/>
                    </a:p>
                  </a:txBody>
                  <a:tcPr/>
                </a:tc>
                <a:tc>
                  <a:txBody>
                    <a:bodyPr/>
                    <a:lstStyle/>
                    <a:p>
                      <a:r>
                        <a:rPr lang="en-US" dirty="0" smtClean="0"/>
                        <a:t>Liability and risk of ownership</a:t>
                      </a:r>
                      <a:endParaRPr lang="en-US" dirty="0"/>
                    </a:p>
                  </a:txBody>
                  <a:tcPr/>
                </a:tc>
              </a:tr>
              <a:tr h="960120">
                <a:tc>
                  <a:txBody>
                    <a:bodyPr/>
                    <a:lstStyle/>
                    <a:p>
                      <a:r>
                        <a:rPr lang="en-US" dirty="0" smtClean="0"/>
                        <a:t>Ease</a:t>
                      </a:r>
                      <a:r>
                        <a:rPr lang="en-US" baseline="0" dirty="0" smtClean="0"/>
                        <a:t> of decision-making</a:t>
                      </a:r>
                      <a:endParaRPr lang="en-US" dirty="0"/>
                    </a:p>
                  </a:txBody>
                  <a:tcPr/>
                </a:tc>
                <a:tc>
                  <a:txBody>
                    <a:bodyPr/>
                    <a:lstStyle/>
                    <a:p>
                      <a:r>
                        <a:rPr lang="en-US" dirty="0" smtClean="0"/>
                        <a:t>Owner may lack skills</a:t>
                      </a:r>
                      <a:endParaRPr lang="en-US" dirty="0"/>
                    </a:p>
                  </a:txBody>
                  <a:tcPr/>
                </a:tc>
              </a:tr>
            </a:tbl>
          </a:graphicData>
        </a:graphic>
      </p:graphicFrame>
      <p:sp>
        <p:nvSpPr>
          <p:cNvPr id="6" name="Slide Number Placeholder 5"/>
          <p:cNvSpPr>
            <a:spLocks noGrp="1"/>
          </p:cNvSpPr>
          <p:nvPr>
            <p:ph type="sldNum" sz="quarter" idx="12"/>
          </p:nvPr>
        </p:nvSpPr>
        <p:spPr/>
        <p:txBody>
          <a:bodyPr/>
          <a:lstStyle/>
          <a:p>
            <a:pPr>
              <a:defRPr/>
            </a:pPr>
            <a:fld id="{4E6E42D5-0582-4FDC-82EC-9AE68217E4FE}" type="slidenum">
              <a:rPr lang="en-US"/>
              <a:pPr>
                <a:defRPr/>
              </a:pPr>
              <a:t>11</a:t>
            </a:fld>
            <a:endParaRPr lang="en-US" dirty="0"/>
          </a:p>
        </p:txBody>
      </p:sp>
      <p:sp>
        <p:nvSpPr>
          <p:cNvPr id="16409" name="Footer Placeholder 3"/>
          <p:cNvSpPr>
            <a:spLocks noGrp="1"/>
          </p:cNvSpPr>
          <p:nvPr>
            <p:ph type="ftr" sz="quarter" idx="11"/>
          </p:nvPr>
        </p:nvSpPr>
        <p:spPr bwMode="auto">
          <a:xfrm>
            <a:off x="2362200" y="6103938"/>
            <a:ext cx="4495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3400" y="457200"/>
            <a:ext cx="8077200" cy="1074738"/>
          </a:xfrm>
        </p:spPr>
        <p:txBody>
          <a:bodyPr/>
          <a:lstStyle/>
          <a:p>
            <a:pPr eaLnBrk="1" hangingPunct="1"/>
            <a:r>
              <a:rPr lang="en-US" smtClean="0"/>
              <a:t>Entrepreneurship </a:t>
            </a:r>
          </a:p>
        </p:txBody>
      </p:sp>
      <p:sp>
        <p:nvSpPr>
          <p:cNvPr id="17411" name="Content Placeholder 2"/>
          <p:cNvSpPr>
            <a:spLocks noGrp="1"/>
          </p:cNvSpPr>
          <p:nvPr>
            <p:ph idx="1"/>
          </p:nvPr>
        </p:nvSpPr>
        <p:spPr/>
        <p:txBody>
          <a:bodyPr/>
          <a:lstStyle/>
          <a:p>
            <a:pPr eaLnBrk="1" hangingPunct="1"/>
            <a:r>
              <a:rPr lang="en-US" smtClean="0"/>
              <a:t>An individual who assumes the risk of business ownership</a:t>
            </a:r>
          </a:p>
          <a:p>
            <a:pPr eaLnBrk="1" hangingPunct="1"/>
            <a:r>
              <a:rPr lang="en-US" smtClean="0"/>
              <a:t>Many individuals who started as entrepreneurs and sole proprietors have turned their businesses into major corporations such as:</a:t>
            </a:r>
          </a:p>
          <a:p>
            <a:pPr lvl="1" eaLnBrk="1" hangingPunct="1"/>
            <a:r>
              <a:rPr lang="en-US" smtClean="0"/>
              <a:t>Bill Gates </a:t>
            </a:r>
          </a:p>
          <a:p>
            <a:pPr lvl="1" eaLnBrk="1" hangingPunct="1"/>
            <a:r>
              <a:rPr lang="en-US" smtClean="0"/>
              <a:t>Steve Jobs </a:t>
            </a:r>
          </a:p>
          <a:p>
            <a:pPr lvl="1" eaLnBrk="1" hangingPunct="1"/>
            <a:r>
              <a:rPr lang="en-US" smtClean="0"/>
              <a:t>Phil Knight </a:t>
            </a:r>
          </a:p>
        </p:txBody>
      </p:sp>
      <p:sp>
        <p:nvSpPr>
          <p:cNvPr id="4" name="Slide Number Placeholder 3"/>
          <p:cNvSpPr>
            <a:spLocks noGrp="1"/>
          </p:cNvSpPr>
          <p:nvPr>
            <p:ph type="sldNum" sz="quarter" idx="12"/>
          </p:nvPr>
        </p:nvSpPr>
        <p:spPr/>
        <p:txBody>
          <a:bodyPr/>
          <a:lstStyle/>
          <a:p>
            <a:pPr>
              <a:defRPr/>
            </a:pPr>
            <a:fld id="{88E6B5B9-85F5-4DA6-9F79-976CA63FF88D}" type="slidenum">
              <a:rPr lang="en-US"/>
              <a:pPr>
                <a:defRPr/>
              </a:pPr>
              <a:t>12</a:t>
            </a:fld>
            <a:endParaRPr lang="en-US" dirty="0"/>
          </a:p>
        </p:txBody>
      </p:sp>
      <p:sp>
        <p:nvSpPr>
          <p:cNvPr id="17413" name="Footer Placeholder 4"/>
          <p:cNvSpPr>
            <a:spLocks noGrp="1"/>
          </p:cNvSpPr>
          <p:nvPr>
            <p:ph type="ftr" sz="quarter" idx="11"/>
          </p:nvPr>
        </p:nvSpPr>
        <p:spPr bwMode="auto">
          <a:xfrm>
            <a:off x="2590800" y="6103938"/>
            <a:ext cx="457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3400" y="457200"/>
            <a:ext cx="8077200" cy="1074738"/>
          </a:xfrm>
        </p:spPr>
        <p:txBody>
          <a:bodyPr/>
          <a:lstStyle/>
          <a:p>
            <a:pPr eaLnBrk="1" hangingPunct="1"/>
            <a:r>
              <a:rPr lang="en-US" smtClean="0"/>
              <a:t>Partnership</a:t>
            </a:r>
          </a:p>
        </p:txBody>
      </p:sp>
      <p:sp>
        <p:nvSpPr>
          <p:cNvPr id="18435" name="Content Placeholder 2"/>
          <p:cNvSpPr>
            <a:spLocks noGrp="1"/>
          </p:cNvSpPr>
          <p:nvPr>
            <p:ph idx="1"/>
          </p:nvPr>
        </p:nvSpPr>
        <p:spPr/>
        <p:txBody>
          <a:bodyPr/>
          <a:lstStyle/>
          <a:p>
            <a:pPr eaLnBrk="1" hangingPunct="1"/>
            <a:r>
              <a:rPr lang="en-US" smtClean="0"/>
              <a:t>A business owned and operated by two or more people</a:t>
            </a:r>
          </a:p>
          <a:p>
            <a:pPr eaLnBrk="1" hangingPunct="1">
              <a:buFont typeface="Arial" pitchFamily="34" charset="0"/>
              <a:buNone/>
            </a:pPr>
            <a:endParaRPr lang="en-US" smtClean="0"/>
          </a:p>
          <a:p>
            <a:pPr eaLnBrk="1" hangingPunct="1">
              <a:buFont typeface="Arial" pitchFamily="34" charset="0"/>
              <a:buNone/>
            </a:pPr>
            <a:endParaRPr lang="en-US" smtClean="0"/>
          </a:p>
        </p:txBody>
      </p:sp>
      <p:graphicFrame>
        <p:nvGraphicFramePr>
          <p:cNvPr id="4" name="Table 3"/>
          <p:cNvGraphicFramePr>
            <a:graphicFrameLocks noGrp="1"/>
          </p:cNvGraphicFramePr>
          <p:nvPr/>
        </p:nvGraphicFramePr>
        <p:xfrm>
          <a:off x="1143000" y="2743200"/>
          <a:ext cx="6324600" cy="2967038"/>
        </p:xfrm>
        <a:graphic>
          <a:graphicData uri="http://schemas.openxmlformats.org/drawingml/2006/table">
            <a:tbl>
              <a:tblPr firstRow="1" bandRow="1">
                <a:tableStyleId>{5C22544A-7EE6-4342-B048-85BDC9FD1C3A}</a:tableStyleId>
              </a:tblPr>
              <a:tblGrid>
                <a:gridCol w="3162300"/>
                <a:gridCol w="3162300"/>
              </a:tblGrid>
              <a:tr h="413347">
                <a:tc>
                  <a:txBody>
                    <a:bodyPr/>
                    <a:lstStyle/>
                    <a:p>
                      <a:r>
                        <a:rPr lang="en-US" sz="1800" dirty="0" smtClean="0"/>
                        <a:t>Advantages</a:t>
                      </a:r>
                      <a:endParaRPr lang="en-US" sz="1800" dirty="0"/>
                    </a:p>
                  </a:txBody>
                  <a:tcPr marT="45725" marB="45725"/>
                </a:tc>
                <a:tc>
                  <a:txBody>
                    <a:bodyPr/>
                    <a:lstStyle/>
                    <a:p>
                      <a:r>
                        <a:rPr lang="en-US" sz="1800" dirty="0" smtClean="0"/>
                        <a:t>Disadvantages</a:t>
                      </a:r>
                      <a:endParaRPr lang="en-US" sz="1800" dirty="0"/>
                    </a:p>
                  </a:txBody>
                  <a:tcPr marT="45725" marB="45725"/>
                </a:tc>
              </a:tr>
              <a:tr h="713448">
                <a:tc>
                  <a:txBody>
                    <a:bodyPr/>
                    <a:lstStyle/>
                    <a:p>
                      <a:r>
                        <a:rPr lang="en-US" sz="1800" dirty="0" smtClean="0"/>
                        <a:t>Pooling of skills</a:t>
                      </a:r>
                      <a:endParaRPr lang="en-US" sz="1800" dirty="0"/>
                    </a:p>
                  </a:txBody>
                  <a:tcPr marT="45725" marB="45725"/>
                </a:tc>
                <a:tc>
                  <a:txBody>
                    <a:bodyPr/>
                    <a:lstStyle/>
                    <a:p>
                      <a:r>
                        <a:rPr lang="en-US" sz="1800" dirty="0" smtClean="0"/>
                        <a:t>Disagreements between partners</a:t>
                      </a:r>
                      <a:endParaRPr lang="en-US" sz="1800" dirty="0"/>
                    </a:p>
                  </a:txBody>
                  <a:tcPr marT="45725" marB="45725"/>
                </a:tc>
              </a:tr>
              <a:tr h="413347">
                <a:tc>
                  <a:txBody>
                    <a:bodyPr/>
                    <a:lstStyle/>
                    <a:p>
                      <a:r>
                        <a:rPr lang="en-US" sz="1800" dirty="0" smtClean="0"/>
                        <a:t>Pooling of capital resources</a:t>
                      </a:r>
                      <a:endParaRPr lang="en-US" sz="1800" dirty="0"/>
                    </a:p>
                  </a:txBody>
                  <a:tcPr marT="45725" marB="45725"/>
                </a:tc>
                <a:tc>
                  <a:txBody>
                    <a:bodyPr/>
                    <a:lstStyle/>
                    <a:p>
                      <a:r>
                        <a:rPr lang="en-US" sz="1800" dirty="0" smtClean="0"/>
                        <a:t>Division of profits</a:t>
                      </a:r>
                      <a:endParaRPr lang="en-US" sz="1800" dirty="0"/>
                    </a:p>
                  </a:txBody>
                  <a:tcPr marT="45725" marB="45725"/>
                </a:tc>
              </a:tr>
              <a:tr h="713448">
                <a:tc>
                  <a:txBody>
                    <a:bodyPr/>
                    <a:lstStyle/>
                    <a:p>
                      <a:r>
                        <a:rPr lang="en-US" sz="1800" dirty="0" smtClean="0"/>
                        <a:t>Less taxes than corporations</a:t>
                      </a:r>
                      <a:endParaRPr lang="en-US" sz="1800" dirty="0"/>
                    </a:p>
                  </a:txBody>
                  <a:tcPr marT="45725" marB="45725"/>
                </a:tc>
                <a:tc>
                  <a:txBody>
                    <a:bodyPr/>
                    <a:lstStyle/>
                    <a:p>
                      <a:r>
                        <a:rPr lang="en-US" sz="1800" dirty="0" smtClean="0"/>
                        <a:t>Difficulty in exiting the partnership</a:t>
                      </a:r>
                      <a:endParaRPr lang="en-US" sz="1800" dirty="0"/>
                    </a:p>
                  </a:txBody>
                  <a:tcPr marT="45725" marB="45725"/>
                </a:tc>
              </a:tr>
              <a:tr h="713448">
                <a:tc>
                  <a:txBody>
                    <a:bodyPr/>
                    <a:lstStyle/>
                    <a:p>
                      <a:r>
                        <a:rPr lang="en-US" sz="1800" dirty="0" smtClean="0"/>
                        <a:t>Reduces competition</a:t>
                      </a:r>
                      <a:endParaRPr lang="en-US" sz="1800" dirty="0"/>
                    </a:p>
                  </a:txBody>
                  <a:tcPr marT="45725" marB="45725"/>
                </a:tc>
                <a:tc>
                  <a:txBody>
                    <a:bodyPr/>
                    <a:lstStyle/>
                    <a:p>
                      <a:r>
                        <a:rPr lang="en-US" sz="1800" dirty="0" smtClean="0"/>
                        <a:t>Bound by contracts of partners</a:t>
                      </a:r>
                      <a:endParaRPr lang="en-US" sz="1800" dirty="0"/>
                    </a:p>
                  </a:txBody>
                  <a:tcPr marT="45725" marB="45725"/>
                </a:tc>
              </a:tr>
            </a:tbl>
          </a:graphicData>
        </a:graphic>
      </p:graphicFrame>
      <p:sp>
        <p:nvSpPr>
          <p:cNvPr id="5" name="Slide Number Placeholder 4"/>
          <p:cNvSpPr>
            <a:spLocks noGrp="1"/>
          </p:cNvSpPr>
          <p:nvPr>
            <p:ph type="sldNum" sz="quarter" idx="12"/>
          </p:nvPr>
        </p:nvSpPr>
        <p:spPr/>
        <p:txBody>
          <a:bodyPr/>
          <a:lstStyle/>
          <a:p>
            <a:pPr>
              <a:defRPr/>
            </a:pPr>
            <a:fld id="{DA18CE8F-3995-47E4-B041-119AC937CCEC}" type="slidenum">
              <a:rPr lang="en-US"/>
              <a:pPr>
                <a:defRPr/>
              </a:pPr>
              <a:t>13</a:t>
            </a:fld>
            <a:endParaRPr lang="en-US" dirty="0"/>
          </a:p>
        </p:txBody>
      </p:sp>
      <p:sp>
        <p:nvSpPr>
          <p:cNvPr id="18457" name="Footer Placeholder 5"/>
          <p:cNvSpPr>
            <a:spLocks noGrp="1"/>
          </p:cNvSpPr>
          <p:nvPr>
            <p:ph type="ftr" sz="quarter" idx="11"/>
          </p:nvPr>
        </p:nvSpPr>
        <p:spPr bwMode="auto">
          <a:xfrm>
            <a:off x="2362200" y="6103938"/>
            <a:ext cx="4191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457200"/>
            <a:ext cx="8077200" cy="1074738"/>
          </a:xfrm>
        </p:spPr>
        <p:txBody>
          <a:bodyPr/>
          <a:lstStyle/>
          <a:p>
            <a:pPr eaLnBrk="1" hangingPunct="1"/>
            <a:r>
              <a:rPr lang="en-US" smtClean="0"/>
              <a:t>Corporation</a:t>
            </a:r>
          </a:p>
        </p:txBody>
      </p:sp>
      <p:sp>
        <p:nvSpPr>
          <p:cNvPr id="19459" name="Content Placeholder 2"/>
          <p:cNvSpPr>
            <a:spLocks noGrp="1"/>
          </p:cNvSpPr>
          <p:nvPr>
            <p:ph idx="1"/>
          </p:nvPr>
        </p:nvSpPr>
        <p:spPr/>
        <p:txBody>
          <a:bodyPr/>
          <a:lstStyle/>
          <a:p>
            <a:pPr eaLnBrk="1" hangingPunct="1"/>
            <a:r>
              <a:rPr lang="en-US" smtClean="0"/>
              <a:t>A business owned by a group of people and legally recognized as a separate entity</a:t>
            </a:r>
          </a:p>
          <a:p>
            <a:pPr eaLnBrk="1" hangingPunct="1">
              <a:buFont typeface="Arial" pitchFamily="34" charset="0"/>
              <a:buNone/>
            </a:pPr>
            <a:endParaRPr lang="en-US" smtClean="0"/>
          </a:p>
        </p:txBody>
      </p:sp>
      <p:graphicFrame>
        <p:nvGraphicFramePr>
          <p:cNvPr id="4" name="Table 3"/>
          <p:cNvGraphicFramePr>
            <a:graphicFrameLocks noGrp="1"/>
          </p:cNvGraphicFramePr>
          <p:nvPr/>
        </p:nvGraphicFramePr>
        <p:xfrm>
          <a:off x="1219200" y="2895600"/>
          <a:ext cx="6172200" cy="2581274"/>
        </p:xfrm>
        <a:graphic>
          <a:graphicData uri="http://schemas.openxmlformats.org/drawingml/2006/table">
            <a:tbl>
              <a:tblPr firstRow="1" bandRow="1">
                <a:tableStyleId>{5C22544A-7EE6-4342-B048-85BDC9FD1C3A}</a:tableStyleId>
              </a:tblPr>
              <a:tblGrid>
                <a:gridCol w="3086100"/>
                <a:gridCol w="3086100"/>
              </a:tblGrid>
              <a:tr h="365832">
                <a:tc>
                  <a:txBody>
                    <a:bodyPr/>
                    <a:lstStyle/>
                    <a:p>
                      <a:r>
                        <a:rPr lang="en-US" sz="1800" dirty="0" smtClean="0"/>
                        <a:t>Advantages</a:t>
                      </a:r>
                      <a:endParaRPr lang="en-US" sz="1800" dirty="0"/>
                    </a:p>
                  </a:txBody>
                  <a:tcPr marT="45729" marB="45729"/>
                </a:tc>
                <a:tc>
                  <a:txBody>
                    <a:bodyPr/>
                    <a:lstStyle/>
                    <a:p>
                      <a:r>
                        <a:rPr lang="en-US" sz="1800" dirty="0" smtClean="0"/>
                        <a:t>Disadvantages</a:t>
                      </a:r>
                      <a:endParaRPr lang="en-US" sz="1800" dirty="0"/>
                    </a:p>
                  </a:txBody>
                  <a:tcPr marT="45729" marB="45729"/>
                </a:tc>
              </a:tr>
              <a:tr h="701371">
                <a:tc>
                  <a:txBody>
                    <a:bodyPr/>
                    <a:lstStyle/>
                    <a:p>
                      <a:r>
                        <a:rPr lang="en-US" sz="1800" dirty="0" smtClean="0"/>
                        <a:t>Available financial resources</a:t>
                      </a:r>
                      <a:endParaRPr lang="en-US" sz="1800" dirty="0"/>
                    </a:p>
                  </a:txBody>
                  <a:tcPr marT="45729" marB="45729"/>
                </a:tc>
                <a:tc>
                  <a:txBody>
                    <a:bodyPr/>
                    <a:lstStyle/>
                    <a:p>
                      <a:r>
                        <a:rPr lang="en-US" sz="1800" dirty="0" smtClean="0"/>
                        <a:t>Tax liability</a:t>
                      </a:r>
                      <a:endParaRPr lang="en-US" sz="1800" dirty="0"/>
                    </a:p>
                  </a:txBody>
                  <a:tcPr marT="45729" marB="45729"/>
                </a:tc>
              </a:tr>
              <a:tr h="406350">
                <a:tc>
                  <a:txBody>
                    <a:bodyPr/>
                    <a:lstStyle/>
                    <a:p>
                      <a:r>
                        <a:rPr lang="en-US" sz="1800" dirty="0" smtClean="0"/>
                        <a:t>Long business life</a:t>
                      </a:r>
                      <a:endParaRPr lang="en-US" sz="1800" dirty="0"/>
                    </a:p>
                  </a:txBody>
                  <a:tcPr marT="45729" marB="45729"/>
                </a:tc>
                <a:tc>
                  <a:txBody>
                    <a:bodyPr/>
                    <a:lstStyle/>
                    <a:p>
                      <a:r>
                        <a:rPr lang="en-US" sz="1800" dirty="0" smtClean="0"/>
                        <a:t>Government regulations</a:t>
                      </a:r>
                      <a:endParaRPr lang="en-US" sz="1800" dirty="0"/>
                    </a:p>
                  </a:txBody>
                  <a:tcPr marT="45729" marB="45729"/>
                </a:tc>
              </a:tr>
              <a:tr h="406350">
                <a:tc>
                  <a:txBody>
                    <a:bodyPr/>
                    <a:lstStyle/>
                    <a:p>
                      <a:r>
                        <a:rPr lang="en-US" sz="1800" dirty="0" smtClean="0"/>
                        <a:t>Stockholders not liable</a:t>
                      </a:r>
                      <a:endParaRPr lang="en-US" sz="1800" dirty="0"/>
                    </a:p>
                  </a:txBody>
                  <a:tcPr marT="45729" marB="45729"/>
                </a:tc>
                <a:tc>
                  <a:txBody>
                    <a:bodyPr/>
                    <a:lstStyle/>
                    <a:p>
                      <a:r>
                        <a:rPr lang="en-US" sz="1800" dirty="0" smtClean="0"/>
                        <a:t>Charter specifications</a:t>
                      </a:r>
                      <a:endParaRPr lang="en-US" sz="1800" dirty="0"/>
                    </a:p>
                  </a:txBody>
                  <a:tcPr marT="45729" marB="45729"/>
                </a:tc>
              </a:tr>
              <a:tr h="701371">
                <a:tc>
                  <a:txBody>
                    <a:bodyPr/>
                    <a:lstStyle/>
                    <a:p>
                      <a:r>
                        <a:rPr lang="en-US" sz="1800" dirty="0" smtClean="0"/>
                        <a:t>Ownership easily transferred</a:t>
                      </a:r>
                      <a:endParaRPr lang="en-US" sz="1800" dirty="0"/>
                    </a:p>
                  </a:txBody>
                  <a:tcPr marT="45729" marB="45729"/>
                </a:tc>
                <a:tc>
                  <a:txBody>
                    <a:bodyPr/>
                    <a:lstStyle/>
                    <a:p>
                      <a:r>
                        <a:rPr lang="en-US" sz="1800" dirty="0" smtClean="0"/>
                        <a:t>Accounting for stockholder information</a:t>
                      </a:r>
                      <a:endParaRPr lang="en-US" sz="1800" dirty="0"/>
                    </a:p>
                  </a:txBody>
                  <a:tcPr marT="45729" marB="45729"/>
                </a:tc>
              </a:tr>
            </a:tbl>
          </a:graphicData>
        </a:graphic>
      </p:graphicFrame>
      <p:sp>
        <p:nvSpPr>
          <p:cNvPr id="5" name="Slide Number Placeholder 4"/>
          <p:cNvSpPr>
            <a:spLocks noGrp="1"/>
          </p:cNvSpPr>
          <p:nvPr>
            <p:ph type="sldNum" sz="quarter" idx="12"/>
          </p:nvPr>
        </p:nvSpPr>
        <p:spPr/>
        <p:txBody>
          <a:bodyPr/>
          <a:lstStyle/>
          <a:p>
            <a:pPr>
              <a:defRPr/>
            </a:pPr>
            <a:fld id="{6F365150-48CE-4CD2-BF13-E015E8D9C96B}" type="slidenum">
              <a:rPr lang="en-US"/>
              <a:pPr>
                <a:defRPr/>
              </a:pPr>
              <a:t>14</a:t>
            </a:fld>
            <a:endParaRPr lang="en-US" dirty="0"/>
          </a:p>
        </p:txBody>
      </p:sp>
      <p:sp>
        <p:nvSpPr>
          <p:cNvPr id="19481" name="Footer Placeholder 5"/>
          <p:cNvSpPr>
            <a:spLocks noGrp="1"/>
          </p:cNvSpPr>
          <p:nvPr>
            <p:ph type="ftr" sz="quarter" idx="11"/>
          </p:nvPr>
        </p:nvSpPr>
        <p:spPr bwMode="auto">
          <a:xfrm>
            <a:off x="2438400" y="610393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1074738"/>
          </a:xfrm>
        </p:spPr>
        <p:txBody>
          <a:bodyPr rtlCol="0">
            <a:normAutofit fontScale="90000"/>
          </a:bodyPr>
          <a:lstStyle/>
          <a:p>
            <a:pPr eaLnBrk="1" fontAlgn="auto" hangingPunct="1">
              <a:spcAft>
                <a:spcPts val="0"/>
              </a:spcAft>
              <a:defRPr/>
            </a:pPr>
            <a:r>
              <a:rPr lang="en-US" dirty="0" smtClean="0"/>
              <a:t>Independent Practice Assignments</a:t>
            </a:r>
            <a:endParaRPr lang="en-US" dirty="0"/>
          </a:p>
        </p:txBody>
      </p:sp>
      <p:sp>
        <p:nvSpPr>
          <p:cNvPr id="3" name="Content Placeholder 2"/>
          <p:cNvSpPr>
            <a:spLocks noGrp="1"/>
          </p:cNvSpPr>
          <p:nvPr>
            <p:ph idx="1"/>
          </p:nvPr>
        </p:nvSpPr>
        <p:spPr>
          <a:xfrm>
            <a:off x="533400" y="1600200"/>
            <a:ext cx="8077200" cy="5257800"/>
          </a:xfrm>
        </p:spPr>
        <p:txBody>
          <a:bodyPr rtlCol="0">
            <a:normAutofit fontScale="32500" lnSpcReduction="20000"/>
          </a:bodyPr>
          <a:lstStyle/>
          <a:p>
            <a:pPr eaLnBrk="1" fontAlgn="auto" hangingPunct="1">
              <a:spcAft>
                <a:spcPts val="0"/>
              </a:spcAft>
              <a:buFont typeface="Arial"/>
              <a:buChar char="•"/>
              <a:defRPr/>
            </a:pPr>
            <a:r>
              <a:rPr lang="en-US" sz="4900" b="1" dirty="0" smtClean="0">
                <a:latin typeface="Arial" pitchFamily="34" charset="0"/>
                <a:cs typeface="Arial" pitchFamily="34" charset="0"/>
              </a:rPr>
              <a:t>Business Plan Gameboard Assignment #1 – </a:t>
            </a:r>
            <a:r>
              <a:rPr lang="en-US" sz="4900" dirty="0" smtClean="0">
                <a:latin typeface="Arial" pitchFamily="34" charset="0"/>
                <a:cs typeface="Arial" pitchFamily="34" charset="0"/>
              </a:rPr>
              <a:t>In groups,</a:t>
            </a:r>
            <a:r>
              <a:rPr lang="en-US" sz="4900" b="1" dirty="0" smtClean="0">
                <a:latin typeface="Arial" pitchFamily="34" charset="0"/>
                <a:cs typeface="Arial" pitchFamily="34" charset="0"/>
              </a:rPr>
              <a:t> </a:t>
            </a:r>
            <a:r>
              <a:rPr lang="en-US" sz="4900" dirty="0" smtClean="0">
                <a:latin typeface="Arial" pitchFamily="34" charset="0"/>
                <a:cs typeface="Arial" pitchFamily="34" charset="0"/>
              </a:rPr>
              <a:t>students will create a gameboard using either poster board, flip chart or open file folders.  They will include at least 20 game spaces that will contain facts relating to parts of the business plan and business ownership.  Some of the blanks must contain true statements and some must contain false statements.  There should also be a consequence for each blank.  For example, if a student is to land on a game space that contains a true statement the consequence should be positive, i.e., move ahead x number of spaces, get an extra turn, etc.  For a space that contains a false statement, there should be a negative consequence such as losing a turn or moving back spaces.  Students should be creative in their gameboard format and may include additional components to their game.  Game pieces must also be included.  Games will be played by class members to test their knowledge of business plan components.</a:t>
            </a:r>
          </a:p>
          <a:p>
            <a:pPr eaLnBrk="1" fontAlgn="auto" hangingPunct="1">
              <a:spcAft>
                <a:spcPts val="0"/>
              </a:spcAft>
              <a:buFont typeface="Arial"/>
              <a:buNone/>
              <a:defRPr/>
            </a:pPr>
            <a:endParaRPr lang="en-US" sz="4900" dirty="0" smtClean="0">
              <a:latin typeface="Arial" pitchFamily="34" charset="0"/>
              <a:cs typeface="Arial" pitchFamily="34" charset="0"/>
            </a:endParaRPr>
          </a:p>
          <a:p>
            <a:pPr eaLnBrk="1" fontAlgn="auto" hangingPunct="1">
              <a:spcAft>
                <a:spcPts val="0"/>
              </a:spcAft>
              <a:buFont typeface="Arial"/>
              <a:buChar char="•"/>
              <a:defRPr/>
            </a:pPr>
            <a:r>
              <a:rPr lang="en-US" sz="4900" b="1" dirty="0" smtClean="0">
                <a:latin typeface="Arial" pitchFamily="34" charset="0"/>
                <a:cs typeface="Arial" pitchFamily="34" charset="0"/>
              </a:rPr>
              <a:t>Organizational Chart Assignment #2 – </a:t>
            </a:r>
            <a:r>
              <a:rPr lang="en-US" sz="4900" dirty="0" smtClean="0">
                <a:latin typeface="Arial" pitchFamily="34" charset="0"/>
                <a:cs typeface="Arial" pitchFamily="34" charset="0"/>
              </a:rPr>
              <a:t>Because an organizational or management plan is a part of a business plan, students should be familiar with an organizational chart.  Students are to go online, search finance and type in any corporation name.  When they select a company they are to go to find the company profile and view a list of officers for that corporation.  They are to create an organization chart in a word processing software using either drawing shapes or online graphics and include each officer listed and their appropriate titles.</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2"/>
          </p:nvPr>
        </p:nvSpPr>
        <p:spPr/>
        <p:txBody>
          <a:bodyPr/>
          <a:lstStyle/>
          <a:p>
            <a:pPr>
              <a:defRPr/>
            </a:pPr>
            <a:fld id="{8FCC26A7-9B57-4CA3-84BB-0A0361B83253}" type="slidenum">
              <a:rPr lang="en-US"/>
              <a:pPr>
                <a:defRPr/>
              </a:pPr>
              <a:t>15</a:t>
            </a:fld>
            <a:endParaRPr lang="en-US" dirty="0"/>
          </a:p>
        </p:txBody>
      </p:sp>
      <p:sp>
        <p:nvSpPr>
          <p:cNvPr id="20485" name="Footer Placeholder 4"/>
          <p:cNvSpPr>
            <a:spLocks noGrp="1"/>
          </p:cNvSpPr>
          <p:nvPr>
            <p:ph type="ftr" sz="quarter" idx="11"/>
          </p:nvPr>
        </p:nvSpPr>
        <p:spPr bwMode="auto">
          <a:xfrm>
            <a:off x="2362200" y="6103938"/>
            <a:ext cx="4495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1074738"/>
          </a:xfrm>
        </p:spPr>
        <p:txBody>
          <a:bodyPr rtlCol="0">
            <a:normAutofit fontScale="90000"/>
          </a:bodyPr>
          <a:lstStyle/>
          <a:p>
            <a:pPr eaLnBrk="1" fontAlgn="auto" hangingPunct="1">
              <a:spcAft>
                <a:spcPts val="0"/>
              </a:spcAft>
              <a:defRPr/>
            </a:pPr>
            <a:r>
              <a:rPr lang="en-US" dirty="0" smtClean="0"/>
              <a:t>Independent Practice Assignments (Continued)</a:t>
            </a:r>
            <a:endParaRPr lang="en-US" dirty="0"/>
          </a:p>
        </p:txBody>
      </p:sp>
      <p:sp>
        <p:nvSpPr>
          <p:cNvPr id="3" name="Content Placeholder 2"/>
          <p:cNvSpPr>
            <a:spLocks noGrp="1"/>
          </p:cNvSpPr>
          <p:nvPr>
            <p:ph idx="1"/>
          </p:nvPr>
        </p:nvSpPr>
        <p:spPr/>
        <p:txBody>
          <a:bodyPr rtlCol="0">
            <a:normAutofit fontScale="62500" lnSpcReduction="20000"/>
          </a:bodyPr>
          <a:lstStyle/>
          <a:p>
            <a:pPr eaLnBrk="1" fontAlgn="auto" hangingPunct="1">
              <a:spcAft>
                <a:spcPts val="0"/>
              </a:spcAft>
              <a:buFont typeface="Arial"/>
              <a:buChar char="•"/>
              <a:defRPr/>
            </a:pPr>
            <a:r>
              <a:rPr lang="en-US" b="1" dirty="0" smtClean="0"/>
              <a:t>Mission Statement Comparison Table Assignment #3 – </a:t>
            </a:r>
            <a:r>
              <a:rPr lang="en-US" dirty="0" smtClean="0"/>
              <a:t>Students in pairs will select 4 companies from the list of Fortune 500 companies on the web site listed in #4 in the References section above.  Then, using the elements of a mission statement that are listed in #5 of the References section, create a table that identifies each element of the mission statement for each of the 4 companies.  Include the appropriate phrases or words that are contained in the mission statements and write or type them into the appropriate place in the table. Some may be more complete than others.  Then you will rank each of the companies’ mission statements using the scale of your choice, from 1 to 4, using stars, checkmarks, thumbs up, or another indicator of your choice.</a:t>
            </a:r>
          </a:p>
          <a:p>
            <a:pPr eaLnBrk="1" fontAlgn="auto" hangingPunct="1">
              <a:spcAft>
                <a:spcPts val="0"/>
              </a:spcAft>
              <a:buFont typeface="Arial"/>
              <a:buNone/>
              <a:defRPr/>
            </a:pPr>
            <a:endParaRPr lang="en-US" dirty="0" smtClean="0"/>
          </a:p>
          <a:p>
            <a:pPr eaLnBrk="1" fontAlgn="auto" hangingPunct="1">
              <a:spcAft>
                <a:spcPts val="0"/>
              </a:spcAft>
              <a:buFont typeface="Arial"/>
              <a:buChar char="•"/>
              <a:defRPr/>
            </a:pPr>
            <a:r>
              <a:rPr lang="en-US" b="1" dirty="0" smtClean="0"/>
              <a:t>Business Plan Project Assignment #4 – </a:t>
            </a:r>
            <a:r>
              <a:rPr lang="en-US" dirty="0" smtClean="0"/>
              <a:t>Have students prepare a completed business plan using the templates found on the SBA (Small Business Administration) web site above using any product or service idea of their choice, or they can create their own business idea. It should look professional and attractively formatted.   Use diagrams and illustrations as necessary.</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2"/>
          </p:nvPr>
        </p:nvSpPr>
        <p:spPr/>
        <p:txBody>
          <a:bodyPr/>
          <a:lstStyle/>
          <a:p>
            <a:pPr>
              <a:defRPr/>
            </a:pPr>
            <a:fld id="{94E31603-C2B9-47BD-9455-1BA2DDA7C24A}" type="slidenum">
              <a:rPr lang="en-US"/>
              <a:pPr>
                <a:defRPr/>
              </a:pPr>
              <a:t>16</a:t>
            </a:fld>
            <a:endParaRPr lang="en-US" dirty="0"/>
          </a:p>
        </p:txBody>
      </p:sp>
      <p:sp>
        <p:nvSpPr>
          <p:cNvPr id="21509" name="Footer Placeholder 4"/>
          <p:cNvSpPr>
            <a:spLocks noGrp="1"/>
          </p:cNvSpPr>
          <p:nvPr>
            <p:ph type="ftr" sz="quarter" idx="11"/>
          </p:nvPr>
        </p:nvSpPr>
        <p:spPr bwMode="auto">
          <a:xfrm>
            <a:off x="2667000" y="6103938"/>
            <a:ext cx="4191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Copyright (c) Texas Education Agency, 2012.  All rights reserved.</a:t>
            </a:r>
            <a:endParaRPr lang="en-US"/>
          </a:p>
        </p:txBody>
      </p:sp>
      <p:sp>
        <p:nvSpPr>
          <p:cNvPr id="5" name="Slide Number Placeholder 4"/>
          <p:cNvSpPr>
            <a:spLocks noGrp="1"/>
          </p:cNvSpPr>
          <p:nvPr>
            <p:ph type="sldNum" sz="quarter" idx="12"/>
          </p:nvPr>
        </p:nvSpPr>
        <p:spPr/>
        <p:txBody>
          <a:bodyPr/>
          <a:lstStyle/>
          <a:p>
            <a:pPr>
              <a:defRPr/>
            </a:pPr>
            <a:fld id="{9922FFCD-E587-4B78-B761-D65955DE7B15}" type="slidenum">
              <a:rPr lang="en-US" smtClean="0"/>
              <a:pPr>
                <a:defRPr/>
              </a:pPr>
              <a:t>2</a:t>
            </a:fld>
            <a:endParaRPr lang="en-US" dirty="0"/>
          </a:p>
        </p:txBody>
      </p:sp>
      <p:sp>
        <p:nvSpPr>
          <p:cNvPr id="6" name="Rectangle 1"/>
          <p:cNvSpPr>
            <a:spLocks noGrp="1" noChangeArrowheads="1"/>
          </p:cNvSpPr>
          <p:nvPr>
            <p:ph idx="1"/>
          </p:nvPr>
        </p:nvSpPr>
        <p:spPr>
          <a:xfrm>
            <a:off x="533400" y="838200"/>
            <a:ext cx="8077200" cy="5173663"/>
          </a:xfrm>
          <a:ln>
            <a:miter lim="800000"/>
            <a:headEnd/>
            <a:tailEnd/>
          </a:ln>
        </p:spPr>
        <p:txBody>
          <a:bodyPr anchor="ctr">
            <a:spAutoFit/>
          </a:bodyPr>
          <a:lstStyle/>
          <a:p>
            <a:pPr marL="0" indent="0" eaLnBrk="1" hangingPunct="1">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 “Copyright and Terms of Service</a:t>
            </a:r>
          </a:p>
          <a:p>
            <a:pPr marL="0" indent="0" eaLnBrk="1" hangingPunct="1">
              <a:spcBef>
                <a:spcPct val="0"/>
              </a:spcBef>
              <a:buFontTx/>
              <a:buNone/>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dirty="0" smtClean="0">
              <a:solidFill>
                <a:srgbClr val="000000"/>
              </a:solidFill>
              <a:latin typeface="Times New Roman" pitchFamily="18" charset="0"/>
              <a:ea typeface="Calibri" pitchFamily="34" charset="0"/>
              <a:cs typeface="Times New Roman" pitchFamily="18" charset="0"/>
            </a:endParaRPr>
          </a:p>
          <a:p>
            <a:pPr marL="228600" indent="-228600">
              <a:spcBef>
                <a:spcPct val="0"/>
              </a:spcBef>
              <a:buFontTx/>
              <a:buAutoNum type="arabicParenR"/>
              <a:defRPr/>
            </a:pPr>
            <a:r>
              <a:rPr lang="en-US" sz="1200" i="1" dirty="0" smtClean="0">
                <a:solidFill>
                  <a:srgbClr val="000000"/>
                </a:solidFill>
                <a:latin typeface="Arial" pitchFamily="34" charset="0"/>
                <a:ea typeface="Calibri" pitchFamily="34" charset="0"/>
                <a:cs typeface="Arial" pitchFamily="34"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pPr>
              <a:spcBef>
                <a:spcPct val="0"/>
              </a:spcBef>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2) Residents of the state of Texas may reproduce and use copies of the Materials and Related Materials for individual personal use only without obtaining written permission of the Texas Education Agency;</a:t>
            </a:r>
          </a:p>
          <a:p>
            <a:pPr marL="0" indent="0">
              <a:spcBef>
                <a:spcPct val="0"/>
              </a:spcBef>
              <a:buFontTx/>
              <a:buNone/>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3) Any portion reproduced must be reproduced in its entirety and remain unedited, unaltered and unchanged in any way;</a:t>
            </a:r>
          </a:p>
          <a:p>
            <a:pPr marL="0" indent="0">
              <a:spcBef>
                <a:spcPct val="0"/>
              </a:spcBef>
              <a:buFontTx/>
              <a:buNone/>
              <a:defRPr/>
            </a:pP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4) No monetary charge can be made for the reproduced materials or any document containing them; however, a reasonable charge to cover only the cost of reproduction and distribution may be charged.</a:t>
            </a:r>
            <a:endParaRPr lang="en-US" dirty="0" smtClean="0">
              <a:solidFill>
                <a:srgbClr val="000000"/>
              </a:solidFill>
              <a:latin typeface="Times New Roman" pitchFamily="18" charset="0"/>
              <a:ea typeface="Calibri" pitchFamily="34" charset="0"/>
              <a:cs typeface="Times New Roman" pitchFamily="18" charset="0"/>
            </a:endParaRPr>
          </a:p>
          <a:p>
            <a:pPr marL="0" indent="0">
              <a:spcBef>
                <a:spcPct val="0"/>
              </a:spcBef>
              <a:buFontTx/>
              <a:buNone/>
              <a:defRPr/>
            </a:pPr>
            <a:r>
              <a:rPr lang="en-US" sz="1200" i="1" dirty="0" smtClean="0">
                <a:solidFill>
                  <a:srgbClr val="000000"/>
                </a:solidFill>
                <a:latin typeface="Arial" pitchFamily="34" charset="0"/>
                <a:ea typeface="Calibri" pitchFamily="34" charset="0"/>
                <a:cs typeface="Arial" pitchFamily="34"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dirty="0" smtClean="0">
              <a:solidFill>
                <a:schemeClr val="tx1"/>
              </a:solidFill>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type="title"/>
          </p:nvPr>
        </p:nvSpPr>
        <p:spPr/>
        <p:txBody>
          <a:bodyPr/>
          <a:lstStyle/>
          <a:p>
            <a:pPr eaLnBrk="1" hangingPunct="1"/>
            <a:r>
              <a:rPr lang="en-US" smtClean="0"/>
              <a:t>Why a Business Plan?</a:t>
            </a:r>
          </a:p>
        </p:txBody>
      </p:sp>
      <p:sp>
        <p:nvSpPr>
          <p:cNvPr id="8195" name="Rectangle 4"/>
          <p:cNvSpPr>
            <a:spLocks noGrp="1"/>
          </p:cNvSpPr>
          <p:nvPr>
            <p:ph sz="half" idx="1"/>
          </p:nvPr>
        </p:nvSpPr>
        <p:spPr>
          <a:xfrm>
            <a:off x="533400" y="1600200"/>
            <a:ext cx="3962400" cy="4419600"/>
          </a:xfrm>
        </p:spPr>
        <p:txBody>
          <a:bodyPr/>
          <a:lstStyle/>
          <a:p>
            <a:pPr eaLnBrk="1" hangingPunct="1"/>
            <a:endParaRPr lang="en-US" smtClean="0"/>
          </a:p>
          <a:p>
            <a:pPr eaLnBrk="1" hangingPunct="1"/>
            <a:r>
              <a:rPr lang="en-US" smtClean="0"/>
              <a:t>To clearly identify in writing all aspects of your business</a:t>
            </a:r>
          </a:p>
          <a:p>
            <a:pPr eaLnBrk="1" hangingPunct="1"/>
            <a:r>
              <a:rPr lang="en-US" smtClean="0"/>
              <a:t>To minimize risk</a:t>
            </a:r>
          </a:p>
          <a:p>
            <a:pPr eaLnBrk="1" hangingPunct="1"/>
            <a:r>
              <a:rPr lang="en-US" smtClean="0"/>
              <a:t>To show to potential investors</a:t>
            </a:r>
          </a:p>
        </p:txBody>
      </p:sp>
      <p:pic>
        <p:nvPicPr>
          <p:cNvPr id="8196" name="Picture 2"/>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5181600" y="2286000"/>
            <a:ext cx="3048000" cy="2686050"/>
          </a:xfrm>
        </p:spPr>
      </p:pic>
      <p:sp>
        <p:nvSpPr>
          <p:cNvPr id="7" name="Slide Number Placeholder 6"/>
          <p:cNvSpPr>
            <a:spLocks noGrp="1"/>
          </p:cNvSpPr>
          <p:nvPr>
            <p:ph type="sldNum" sz="quarter" idx="12"/>
          </p:nvPr>
        </p:nvSpPr>
        <p:spPr/>
        <p:txBody>
          <a:bodyPr/>
          <a:lstStyle/>
          <a:p>
            <a:pPr>
              <a:defRPr/>
            </a:pPr>
            <a:fld id="{147A1EFA-D7A3-46BB-998E-DC5FAE3788BF}" type="slidenum">
              <a:rPr lang="en-US"/>
              <a:pPr>
                <a:defRPr/>
              </a:pPr>
              <a:t>3</a:t>
            </a:fld>
            <a:endParaRPr lang="en-US" dirty="0"/>
          </a:p>
        </p:txBody>
      </p:sp>
      <p:sp>
        <p:nvSpPr>
          <p:cNvPr id="819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381000"/>
            <a:ext cx="8077200" cy="990600"/>
          </a:xfrm>
        </p:spPr>
        <p:txBody>
          <a:bodyPr/>
          <a:lstStyle/>
          <a:p>
            <a:pPr eaLnBrk="1" hangingPunct="1"/>
            <a:r>
              <a:rPr lang="en-US" smtClean="0"/>
              <a:t>Business Plan Components</a:t>
            </a:r>
          </a:p>
        </p:txBody>
      </p:sp>
      <p:sp>
        <p:nvSpPr>
          <p:cNvPr id="9219" name="Content Placeholder 2"/>
          <p:cNvSpPr>
            <a:spLocks noGrp="1"/>
          </p:cNvSpPr>
          <p:nvPr>
            <p:ph idx="1"/>
          </p:nvPr>
        </p:nvSpPr>
        <p:spPr/>
        <p:txBody>
          <a:bodyPr/>
          <a:lstStyle/>
          <a:p>
            <a:pPr eaLnBrk="1" hangingPunct="1"/>
            <a:r>
              <a:rPr lang="en-US" smtClean="0"/>
              <a:t>Many formats exist for Business Plans, but they generally contain the following elements:</a:t>
            </a:r>
          </a:p>
        </p:txBody>
      </p:sp>
      <p:graphicFrame>
        <p:nvGraphicFramePr>
          <p:cNvPr id="5" name="Diagram 4"/>
          <p:cNvGraphicFramePr/>
          <p:nvPr/>
        </p:nvGraphicFramePr>
        <p:xfrm>
          <a:off x="1524000" y="2667000"/>
          <a:ext cx="60198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pPr>
              <a:defRPr/>
            </a:pPr>
            <a:fld id="{609CF409-F9F6-4424-A888-FC7E42BF1A0E}" type="slidenum">
              <a:rPr lang="en-US"/>
              <a:pPr>
                <a:defRPr/>
              </a:pPr>
              <a:t>4</a:t>
            </a:fld>
            <a:endParaRPr lang="en-US" dirty="0"/>
          </a:p>
        </p:txBody>
      </p:sp>
      <p:sp>
        <p:nvSpPr>
          <p:cNvPr id="4" name="Footer Placeholder 3"/>
          <p:cNvSpPr>
            <a:spLocks noGrp="1"/>
          </p:cNvSpPr>
          <p:nvPr>
            <p:ph type="ftr" sz="quarter" idx="11"/>
          </p:nvPr>
        </p:nvSpPr>
        <p:spPr>
          <a:xfrm>
            <a:off x="1905000" y="6103938"/>
            <a:ext cx="4876800" cy="365125"/>
          </a:xfrm>
        </p:spPr>
        <p:txBody>
          <a:bodyPr/>
          <a:lstStyle/>
          <a:p>
            <a:pPr>
              <a:defRPr/>
            </a:pPr>
            <a:r>
              <a:rPr lang="en-US">
                <a:latin typeface="Arial" pitchFamily="34" charset="0"/>
                <a:cs typeface="Arial" pitchFamily="34" charset="0"/>
              </a:rPr>
              <a:t>Copyright © Texas Education Agency, 2012.  All rights reserved</a:t>
            </a:r>
            <a:r>
              <a:rPr lang="en-US"/>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457200"/>
            <a:ext cx="8077200" cy="1074738"/>
          </a:xfrm>
        </p:spPr>
        <p:txBody>
          <a:bodyPr/>
          <a:lstStyle/>
          <a:p>
            <a:pPr eaLnBrk="1" hangingPunct="1"/>
            <a:r>
              <a:rPr lang="en-US" smtClean="0"/>
              <a:t>Executive Summary</a:t>
            </a:r>
          </a:p>
        </p:txBody>
      </p:sp>
      <p:sp>
        <p:nvSpPr>
          <p:cNvPr id="10243" name="Content Placeholder 2"/>
          <p:cNvSpPr>
            <a:spLocks noGrp="1"/>
          </p:cNvSpPr>
          <p:nvPr>
            <p:ph idx="1"/>
          </p:nvPr>
        </p:nvSpPr>
        <p:spPr/>
        <p:txBody>
          <a:bodyPr/>
          <a:lstStyle/>
          <a:p>
            <a:pPr eaLnBrk="1" hangingPunct="1"/>
            <a:r>
              <a:rPr lang="en-US" smtClean="0"/>
              <a:t>Contains a Mission Statement - a brief statement clearly defining what your business is about</a:t>
            </a:r>
          </a:p>
          <a:p>
            <a:pPr eaLnBrk="1" hangingPunct="1"/>
            <a:r>
              <a:rPr lang="en-US" smtClean="0"/>
              <a:t>Summary of each aspect of your business plan, usually in bulleted format as each element will be described in detail later in your plan</a:t>
            </a:r>
          </a:p>
        </p:txBody>
      </p:sp>
      <p:sp>
        <p:nvSpPr>
          <p:cNvPr id="4" name="Slide Number Placeholder 3"/>
          <p:cNvSpPr>
            <a:spLocks noGrp="1"/>
          </p:cNvSpPr>
          <p:nvPr>
            <p:ph type="sldNum" sz="quarter" idx="12"/>
          </p:nvPr>
        </p:nvSpPr>
        <p:spPr/>
        <p:txBody>
          <a:bodyPr/>
          <a:lstStyle/>
          <a:p>
            <a:pPr>
              <a:defRPr/>
            </a:pPr>
            <a:fld id="{0192212D-060A-4FB7-997E-FDBDED8FC617}" type="slidenum">
              <a:rPr lang="en-US"/>
              <a:pPr>
                <a:defRPr/>
              </a:pPr>
              <a:t>5</a:t>
            </a:fld>
            <a:endParaRPr lang="en-US" dirty="0"/>
          </a:p>
        </p:txBody>
      </p:sp>
      <p:sp>
        <p:nvSpPr>
          <p:cNvPr id="10245" name="Footer Placeholder 4"/>
          <p:cNvSpPr>
            <a:spLocks noGrp="1"/>
          </p:cNvSpPr>
          <p:nvPr>
            <p:ph type="ftr" sz="quarter" idx="11"/>
          </p:nvPr>
        </p:nvSpPr>
        <p:spPr bwMode="auto">
          <a:xfrm>
            <a:off x="2590800" y="6103938"/>
            <a:ext cx="4191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533400" y="457200"/>
            <a:ext cx="8077200" cy="1074738"/>
          </a:xfrm>
        </p:spPr>
        <p:txBody>
          <a:bodyPr/>
          <a:lstStyle/>
          <a:p>
            <a:pPr eaLnBrk="1" hangingPunct="1"/>
            <a:r>
              <a:rPr lang="en-US" smtClean="0"/>
              <a:t>Business Description</a:t>
            </a:r>
          </a:p>
        </p:txBody>
      </p:sp>
      <p:sp>
        <p:nvSpPr>
          <p:cNvPr id="11267" name="Content Placeholder 4"/>
          <p:cNvSpPr>
            <a:spLocks noGrp="1"/>
          </p:cNvSpPr>
          <p:nvPr>
            <p:ph idx="1"/>
          </p:nvPr>
        </p:nvSpPr>
        <p:spPr/>
        <p:txBody>
          <a:bodyPr/>
          <a:lstStyle/>
          <a:p>
            <a:pPr eaLnBrk="1" hangingPunct="1"/>
            <a:r>
              <a:rPr lang="en-US" smtClean="0"/>
              <a:t>Products or services your business will sell</a:t>
            </a:r>
          </a:p>
          <a:p>
            <a:pPr eaLnBrk="1" hangingPunct="1"/>
            <a:r>
              <a:rPr lang="en-US" smtClean="0"/>
              <a:t>Creators of your business</a:t>
            </a:r>
          </a:p>
          <a:p>
            <a:pPr lvl="1" eaLnBrk="1" hangingPunct="1"/>
            <a:r>
              <a:rPr lang="en-US" smtClean="0"/>
              <a:t>titles and responsibilities</a:t>
            </a:r>
          </a:p>
          <a:p>
            <a:pPr lvl="1" eaLnBrk="1" hangingPunct="1"/>
            <a:r>
              <a:rPr lang="en-US" smtClean="0"/>
              <a:t>experience</a:t>
            </a:r>
          </a:p>
          <a:p>
            <a:pPr eaLnBrk="1" hangingPunct="1"/>
            <a:r>
              <a:rPr lang="en-US" smtClean="0"/>
              <a:t>Location of your business</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1" name="Slide Number Placeholder 10"/>
          <p:cNvSpPr>
            <a:spLocks noGrp="1"/>
          </p:cNvSpPr>
          <p:nvPr>
            <p:ph type="sldNum" sz="quarter" idx="12"/>
          </p:nvPr>
        </p:nvSpPr>
        <p:spPr/>
        <p:txBody>
          <a:bodyPr/>
          <a:lstStyle/>
          <a:p>
            <a:pPr>
              <a:defRPr/>
            </a:pPr>
            <a:fld id="{BB4DD9CC-5376-4055-9D81-4A8496CF4789}" type="slidenum">
              <a:rPr lang="en-US"/>
              <a:pPr>
                <a:defRPr/>
              </a:pPr>
              <a:t>6</a:t>
            </a:fld>
            <a:endParaRPr lang="en-US" dirty="0"/>
          </a:p>
        </p:txBody>
      </p:sp>
      <p:sp>
        <p:nvSpPr>
          <p:cNvPr id="11269" name="Footer Placeholder 1"/>
          <p:cNvSpPr>
            <a:spLocks noGrp="1"/>
          </p:cNvSpPr>
          <p:nvPr>
            <p:ph type="ftr" sz="quarter" idx="11"/>
          </p:nvPr>
        </p:nvSpPr>
        <p:spPr bwMode="auto">
          <a:xfrm>
            <a:off x="2743200" y="6103938"/>
            <a:ext cx="4038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p:cNvSpPr>
          <p:nvPr>
            <p:ph type="title"/>
          </p:nvPr>
        </p:nvSpPr>
        <p:spPr>
          <a:xfrm>
            <a:off x="533400" y="457200"/>
            <a:ext cx="8077200" cy="1074738"/>
          </a:xfrm>
        </p:spPr>
        <p:txBody>
          <a:bodyPr/>
          <a:lstStyle/>
          <a:p>
            <a:pPr eaLnBrk="1" hangingPunct="1"/>
            <a:r>
              <a:rPr lang="en-US" smtClean="0"/>
              <a:t>Goals and Objectives</a:t>
            </a:r>
          </a:p>
        </p:txBody>
      </p:sp>
      <p:sp>
        <p:nvSpPr>
          <p:cNvPr id="12291" name="Rectangle 2"/>
          <p:cNvSpPr>
            <a:spLocks noGrp="1"/>
          </p:cNvSpPr>
          <p:nvPr>
            <p:ph idx="1"/>
          </p:nvPr>
        </p:nvSpPr>
        <p:spPr/>
        <p:txBody>
          <a:bodyPr/>
          <a:lstStyle/>
          <a:p>
            <a:pPr eaLnBrk="1" hangingPunct="1"/>
            <a:r>
              <a:rPr lang="en-US" smtClean="0"/>
              <a:t>Short-term </a:t>
            </a:r>
          </a:p>
          <a:p>
            <a:pPr eaLnBrk="1" hangingPunct="1"/>
            <a:r>
              <a:rPr lang="en-US" smtClean="0"/>
              <a:t>Long-term</a:t>
            </a:r>
          </a:p>
          <a:p>
            <a:pPr eaLnBrk="1" hangingPunct="1"/>
            <a:r>
              <a:rPr lang="en-US" smtClean="0"/>
              <a:t>Expressed quantitatively</a:t>
            </a:r>
          </a:p>
          <a:p>
            <a:pPr lvl="1" eaLnBrk="1" hangingPunct="1"/>
            <a:r>
              <a:rPr lang="en-US" smtClean="0"/>
              <a:t>Sales</a:t>
            </a:r>
          </a:p>
          <a:p>
            <a:pPr lvl="1" eaLnBrk="1" hangingPunct="1"/>
            <a:r>
              <a:rPr lang="en-US" smtClean="0"/>
              <a:t>Profits</a:t>
            </a:r>
          </a:p>
          <a:p>
            <a:pPr lvl="1" eaLnBrk="1" hangingPunct="1"/>
            <a:r>
              <a:rPr lang="en-US" smtClean="0"/>
              <a:t># of locations</a:t>
            </a:r>
          </a:p>
          <a:p>
            <a:pPr lvl="1" eaLnBrk="1" hangingPunct="1"/>
            <a:r>
              <a:rPr lang="en-US" smtClean="0"/>
              <a:t># of customers</a:t>
            </a:r>
          </a:p>
          <a:p>
            <a:pPr eaLnBrk="1" hangingPunct="1"/>
            <a:r>
              <a:rPr lang="en-US" smtClean="0"/>
              <a:t>SMART goal format</a:t>
            </a:r>
          </a:p>
          <a:p>
            <a:pPr lvl="1" eaLnBrk="1" hangingPunct="1"/>
            <a:r>
              <a:rPr lang="en-US" smtClean="0"/>
              <a:t>Specific, measurable, attainable, realistic, timely</a:t>
            </a:r>
          </a:p>
        </p:txBody>
      </p:sp>
      <p:sp>
        <p:nvSpPr>
          <p:cNvPr id="4" name="Slide Number Placeholder 3"/>
          <p:cNvSpPr>
            <a:spLocks noGrp="1"/>
          </p:cNvSpPr>
          <p:nvPr>
            <p:ph type="sldNum" sz="quarter" idx="12"/>
          </p:nvPr>
        </p:nvSpPr>
        <p:spPr/>
        <p:txBody>
          <a:bodyPr/>
          <a:lstStyle/>
          <a:p>
            <a:pPr>
              <a:defRPr/>
            </a:pPr>
            <a:fld id="{FDEEEAE4-D41A-49C7-84D5-BECA888E44F8}" type="slidenum">
              <a:rPr lang="en-US"/>
              <a:pPr>
                <a:defRPr/>
              </a:pPr>
              <a:t>7</a:t>
            </a:fld>
            <a:endParaRPr lang="en-US" dirty="0"/>
          </a:p>
        </p:txBody>
      </p:sp>
      <p:sp>
        <p:nvSpPr>
          <p:cNvPr id="12293" name="Footer Placeholder 4"/>
          <p:cNvSpPr>
            <a:spLocks noGrp="1"/>
          </p:cNvSpPr>
          <p:nvPr>
            <p:ph type="ftr" sz="quarter" idx="11"/>
          </p:nvPr>
        </p:nvSpPr>
        <p:spPr bwMode="auto">
          <a:xfrm>
            <a:off x="2590800" y="610393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a:t>
            </a:r>
            <a:r>
              <a:rPr lang="en-US" smtClean="0">
                <a:solidFill>
                  <a:schemeClr val="tx2"/>
                </a:solidFill>
                <a:latin typeface="Times New Roman" pitchFamily="18" charset="0"/>
                <a:cs typeface="Times New Roman" pitchFamily="18" charset="0"/>
              </a:rPr>
              <a:t>©</a:t>
            </a:r>
            <a:r>
              <a:rPr lang="en-US" smtClean="0">
                <a:solidFill>
                  <a:schemeClr val="tx2"/>
                </a:solidFill>
                <a:latin typeface="Arial" pitchFamily="34" charset="0"/>
              </a:rPr>
              <a:t> Texas Education Agency, 2012.  All rights reserved.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p:cNvSpPr>
          <p:nvPr>
            <p:ph type="title"/>
          </p:nvPr>
        </p:nvSpPr>
        <p:spPr/>
        <p:txBody>
          <a:bodyPr/>
          <a:lstStyle/>
          <a:p>
            <a:pPr algn="r" eaLnBrk="1" hangingPunct="1"/>
            <a:r>
              <a:rPr lang="en-US" smtClean="0"/>
              <a:t>Marketing Plan</a:t>
            </a:r>
          </a:p>
        </p:txBody>
      </p:sp>
      <p:sp>
        <p:nvSpPr>
          <p:cNvPr id="13315" name="Content Placeholder 8"/>
          <p:cNvSpPr>
            <a:spLocks noGrp="1"/>
          </p:cNvSpPr>
          <p:nvPr>
            <p:ph sz="quarter" idx="4"/>
          </p:nvPr>
        </p:nvSpPr>
        <p:spPr>
          <a:xfrm>
            <a:off x="4648200" y="1828800"/>
            <a:ext cx="3965575" cy="3844925"/>
          </a:xfrm>
        </p:spPr>
        <p:txBody>
          <a:bodyPr/>
          <a:lstStyle/>
          <a:p>
            <a:pPr eaLnBrk="1" hangingPunct="1"/>
            <a:r>
              <a:rPr lang="en-US" smtClean="0"/>
              <a:t>Analysis of customer need for your product or service</a:t>
            </a:r>
          </a:p>
          <a:p>
            <a:pPr eaLnBrk="1" hangingPunct="1"/>
            <a:r>
              <a:rPr lang="en-US" smtClean="0"/>
              <a:t>Analysis of competition</a:t>
            </a:r>
          </a:p>
          <a:p>
            <a:pPr eaLnBrk="1" hangingPunct="1"/>
            <a:r>
              <a:rPr lang="en-US" smtClean="0"/>
              <a:t>Target market analysis</a:t>
            </a:r>
          </a:p>
          <a:p>
            <a:pPr eaLnBrk="1" hangingPunct="1"/>
            <a:r>
              <a:rPr lang="en-US" smtClean="0"/>
              <a:t>Price of products or services</a:t>
            </a:r>
          </a:p>
          <a:p>
            <a:pPr eaLnBrk="1" hangingPunct="1"/>
            <a:endParaRPr lang="en-US" smtClean="0"/>
          </a:p>
        </p:txBody>
      </p:sp>
      <p:sp>
        <p:nvSpPr>
          <p:cNvPr id="6" name="Slide Number Placeholder 5"/>
          <p:cNvSpPr>
            <a:spLocks noGrp="1"/>
          </p:cNvSpPr>
          <p:nvPr>
            <p:ph type="sldNum" sz="quarter" idx="12"/>
          </p:nvPr>
        </p:nvSpPr>
        <p:spPr/>
        <p:txBody>
          <a:bodyPr/>
          <a:lstStyle/>
          <a:p>
            <a:pPr>
              <a:defRPr/>
            </a:pPr>
            <a:fld id="{3C034342-DBA9-4FB6-81B9-A94D176C68DE}" type="slidenum">
              <a:rPr lang="en-US"/>
              <a:pPr>
                <a:defRPr/>
              </a:pPr>
              <a:t>8</a:t>
            </a:fld>
            <a:endParaRPr lang="en-US" dirty="0"/>
          </a:p>
        </p:txBody>
      </p:sp>
      <p:sp>
        <p:nvSpPr>
          <p:cNvPr id="13317" name="Footer Placeholder 1"/>
          <p:cNvSpPr>
            <a:spLocks noGrp="1"/>
          </p:cNvSpPr>
          <p:nvPr>
            <p:ph type="ftr" sz="quarter" idx="11"/>
          </p:nvPr>
        </p:nvSpPr>
        <p:spPr bwMode="auto">
          <a:xfrm>
            <a:off x="2895600" y="6103938"/>
            <a:ext cx="4114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sp>
        <p:nvSpPr>
          <p:cNvPr id="13318" name="Content Placeholder 2"/>
          <p:cNvSpPr>
            <a:spLocks noGrp="1"/>
          </p:cNvSpPr>
          <p:nvPr>
            <p:ph sz="half" idx="2"/>
          </p:nvPr>
        </p:nvSpPr>
        <p:spPr>
          <a:xfrm>
            <a:off x="1295400" y="1981200"/>
            <a:ext cx="2667000" cy="3352800"/>
          </a:xfrm>
        </p:spPr>
        <p:txBody>
          <a:bodyPr/>
          <a:lstStyle/>
          <a:p>
            <a:pPr lvl="1" eaLnBrk="1" hangingPunct="1"/>
            <a:endParaRPr lang="en-US" smtClean="0"/>
          </a:p>
        </p:txBody>
      </p:sp>
      <p:pic>
        <p:nvPicPr>
          <p:cNvPr id="13319" name="Picture 2" descr="C:\Users\Public\Pictures\Sample Pictures\30392980_jpg woman with chart_files\303929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90600"/>
            <a:ext cx="3200400" cy="480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p:cNvSpPr>
          <p:nvPr>
            <p:ph type="title"/>
          </p:nvPr>
        </p:nvSpPr>
        <p:spPr>
          <a:xfrm>
            <a:off x="533400" y="457200"/>
            <a:ext cx="8077200" cy="1074738"/>
          </a:xfrm>
        </p:spPr>
        <p:txBody>
          <a:bodyPr/>
          <a:lstStyle/>
          <a:p>
            <a:pPr eaLnBrk="1" hangingPunct="1"/>
            <a:r>
              <a:rPr lang="en-US" smtClean="0"/>
              <a:t>Financial Plan</a:t>
            </a:r>
          </a:p>
        </p:txBody>
      </p:sp>
      <p:sp>
        <p:nvSpPr>
          <p:cNvPr id="14339" name="Rectangle 2"/>
          <p:cNvSpPr>
            <a:spLocks noGrp="1"/>
          </p:cNvSpPr>
          <p:nvPr>
            <p:ph idx="1"/>
          </p:nvPr>
        </p:nvSpPr>
        <p:spPr>
          <a:xfrm>
            <a:off x="533400" y="1719263"/>
            <a:ext cx="8077200" cy="4411662"/>
          </a:xfrm>
        </p:spPr>
        <p:txBody>
          <a:bodyPr/>
          <a:lstStyle/>
          <a:p>
            <a:pPr eaLnBrk="1" hangingPunct="1"/>
            <a:r>
              <a:rPr lang="en-US" smtClean="0"/>
              <a:t>Investment to start business</a:t>
            </a:r>
          </a:p>
          <a:p>
            <a:pPr eaLnBrk="1" hangingPunct="1"/>
            <a:r>
              <a:rPr lang="en-US" smtClean="0"/>
              <a:t>Potential investment interest</a:t>
            </a:r>
          </a:p>
          <a:p>
            <a:pPr eaLnBrk="1" hangingPunct="1"/>
            <a:r>
              <a:rPr lang="en-US" smtClean="0"/>
              <a:t>Anticipated costs and expenses</a:t>
            </a:r>
          </a:p>
          <a:p>
            <a:pPr eaLnBrk="1" hangingPunct="1"/>
            <a:r>
              <a:rPr lang="en-US" smtClean="0"/>
              <a:t>Anticipated revenues</a:t>
            </a:r>
          </a:p>
          <a:p>
            <a:pPr eaLnBrk="1" hangingPunct="1"/>
            <a:r>
              <a:rPr lang="en-US" smtClean="0"/>
              <a:t>Provide graphs</a:t>
            </a:r>
          </a:p>
        </p:txBody>
      </p:sp>
      <p:sp>
        <p:nvSpPr>
          <p:cNvPr id="7" name="Slide Number Placeholder 6"/>
          <p:cNvSpPr>
            <a:spLocks noGrp="1"/>
          </p:cNvSpPr>
          <p:nvPr>
            <p:ph type="sldNum" sz="quarter" idx="12"/>
          </p:nvPr>
        </p:nvSpPr>
        <p:spPr/>
        <p:txBody>
          <a:bodyPr/>
          <a:lstStyle/>
          <a:p>
            <a:pPr>
              <a:defRPr/>
            </a:pPr>
            <a:fld id="{5EB6E406-EECA-4C8C-8410-F0D30AC5F694}" type="slidenum">
              <a:rPr lang="en-US"/>
              <a:pPr>
                <a:defRPr/>
              </a:pPr>
              <a:t>9</a:t>
            </a:fld>
            <a:endParaRPr lang="en-US" dirty="0"/>
          </a:p>
        </p:txBody>
      </p:sp>
      <p:sp>
        <p:nvSpPr>
          <p:cNvPr id="14341" name="Footer Placeholder 3"/>
          <p:cNvSpPr>
            <a:spLocks noGrp="1"/>
          </p:cNvSpPr>
          <p:nvPr>
            <p:ph type="ftr" sz="quarter" idx="11"/>
          </p:nvPr>
        </p:nvSpPr>
        <p:spPr bwMode="auto">
          <a:xfrm>
            <a:off x="2286000" y="6103938"/>
            <a:ext cx="4495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Segoe Condensed"/>
                <a:cs typeface="Arial" pitchFamily="34" charset="0"/>
              </a:defRPr>
            </a:lvl1pPr>
            <a:lvl2pPr marL="742950" indent="-285750" eaLnBrk="0" hangingPunct="0">
              <a:defRPr>
                <a:solidFill>
                  <a:schemeClr val="tx1"/>
                </a:solidFill>
                <a:latin typeface="Segoe Condensed"/>
                <a:cs typeface="Arial" pitchFamily="34" charset="0"/>
              </a:defRPr>
            </a:lvl2pPr>
            <a:lvl3pPr marL="1143000" indent="-228600" eaLnBrk="0" hangingPunct="0">
              <a:defRPr>
                <a:solidFill>
                  <a:schemeClr val="tx1"/>
                </a:solidFill>
                <a:latin typeface="Segoe Condensed"/>
                <a:cs typeface="Arial" pitchFamily="34" charset="0"/>
              </a:defRPr>
            </a:lvl3pPr>
            <a:lvl4pPr marL="1600200" indent="-228600" eaLnBrk="0" hangingPunct="0">
              <a:defRPr>
                <a:solidFill>
                  <a:schemeClr val="tx1"/>
                </a:solidFill>
                <a:latin typeface="Segoe Condensed"/>
                <a:cs typeface="Arial" pitchFamily="34" charset="0"/>
              </a:defRPr>
            </a:lvl4pPr>
            <a:lvl5pPr marL="2057400" indent="-228600" eaLnBrk="0" hangingPunct="0">
              <a:defRPr>
                <a:solidFill>
                  <a:schemeClr val="tx1"/>
                </a:solidFill>
                <a:latin typeface="Segoe Condensed"/>
                <a:cs typeface="Arial" pitchFamily="34" charset="0"/>
              </a:defRPr>
            </a:lvl5pPr>
            <a:lvl6pPr marL="2514600" indent="-228600" eaLnBrk="0" fontAlgn="base" hangingPunct="0">
              <a:spcBef>
                <a:spcPct val="0"/>
              </a:spcBef>
              <a:spcAft>
                <a:spcPct val="0"/>
              </a:spcAft>
              <a:defRPr>
                <a:solidFill>
                  <a:schemeClr val="tx1"/>
                </a:solidFill>
                <a:latin typeface="Segoe Condensed"/>
                <a:cs typeface="Arial" pitchFamily="34" charset="0"/>
              </a:defRPr>
            </a:lvl6pPr>
            <a:lvl7pPr marL="2971800" indent="-228600" eaLnBrk="0" fontAlgn="base" hangingPunct="0">
              <a:spcBef>
                <a:spcPct val="0"/>
              </a:spcBef>
              <a:spcAft>
                <a:spcPct val="0"/>
              </a:spcAft>
              <a:defRPr>
                <a:solidFill>
                  <a:schemeClr val="tx1"/>
                </a:solidFill>
                <a:latin typeface="Segoe Condensed"/>
                <a:cs typeface="Arial" pitchFamily="34" charset="0"/>
              </a:defRPr>
            </a:lvl7pPr>
            <a:lvl8pPr marL="3429000" indent="-228600" eaLnBrk="0" fontAlgn="base" hangingPunct="0">
              <a:spcBef>
                <a:spcPct val="0"/>
              </a:spcBef>
              <a:spcAft>
                <a:spcPct val="0"/>
              </a:spcAft>
              <a:defRPr>
                <a:solidFill>
                  <a:schemeClr val="tx1"/>
                </a:solidFill>
                <a:latin typeface="Segoe Condensed"/>
                <a:cs typeface="Arial" pitchFamily="34" charset="0"/>
              </a:defRPr>
            </a:lvl8pPr>
            <a:lvl9pPr marL="3886200" indent="-228600" eaLnBrk="0" fontAlgn="base" hangingPunct="0">
              <a:spcBef>
                <a:spcPct val="0"/>
              </a:spcBef>
              <a:spcAft>
                <a:spcPct val="0"/>
              </a:spcAft>
              <a:defRPr>
                <a:solidFill>
                  <a:schemeClr val="tx1"/>
                </a:solidFill>
                <a:latin typeface="Segoe Condensed"/>
                <a:cs typeface="Arial" pitchFamily="34" charset="0"/>
              </a:defRPr>
            </a:lvl9pPr>
          </a:lstStyle>
          <a:p>
            <a:pPr eaLnBrk="1" fontAlgn="base" hangingPunct="1">
              <a:spcBef>
                <a:spcPct val="0"/>
              </a:spcBef>
              <a:spcAft>
                <a:spcPct val="0"/>
              </a:spcAft>
            </a:pPr>
            <a:r>
              <a:rPr lang="en-US" smtClean="0">
                <a:solidFill>
                  <a:schemeClr val="tx2"/>
                </a:solidFill>
                <a:latin typeface="Arial" pitchFamily="34" charset="0"/>
              </a:rPr>
              <a:t>Copyright © Texas Education Agency, 2012.  All rights reserved.</a:t>
            </a:r>
          </a:p>
        </p:txBody>
      </p:sp>
      <p:pic>
        <p:nvPicPr>
          <p:cNvPr id="14342" name="Picture 2" descr="C:\Users\Public\Pictures\Sample Pictures\19166852_jpg chart_files\191668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5838" y="3581400"/>
            <a:ext cx="348773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usiness Planning&amp;quot;&quot;/&gt;&lt;property id=&quot;20307&quot; value=&quot;256&quot;/&gt;&lt;/object&gt;&lt;object type=&quot;3&quot; unique_id=&quot;10005&quot;&gt;&lt;property id=&quot;20148&quot; value=&quot;5&quot;/&gt;&lt;property id=&quot;20300&quot; value=&quot;Slide 2&quot;/&gt;&lt;property id=&quot;20307&quot; value=&quot;278&quot;/&gt;&lt;/object&gt;&lt;object type=&quot;3&quot; unique_id=&quot;10006&quot;&gt;&lt;property id=&quot;20148&quot; value=&quot;5&quot;/&gt;&lt;property id=&quot;20300&quot; value=&quot;Slide 3 - &amp;quot;Why a Business Plan?&amp;quot;&quot;/&gt;&lt;property id=&quot;20307&quot; value=&quot;258&quot;/&gt;&lt;/object&gt;&lt;object type=&quot;3&quot; unique_id=&quot;10007&quot;&gt;&lt;property id=&quot;20148&quot; value=&quot;5&quot;/&gt;&lt;property id=&quot;20300&quot; value=&quot;Slide 4 - &amp;quot;Business Plan Components&amp;quot;&quot;/&gt;&lt;property id=&quot;20307&quot; value=&quot;269&quot;/&gt;&lt;/object&gt;&lt;object type=&quot;3&quot; unique_id=&quot;10008&quot;&gt;&lt;property id=&quot;20148&quot; value=&quot;5&quot;/&gt;&lt;property id=&quot;20300&quot; value=&quot;Slide 5 - &amp;quot;Executive Summary&amp;quot;&quot;/&gt;&lt;property id=&quot;20307&quot; value=&quot;273&quot;/&gt;&lt;/object&gt;&lt;object type=&quot;3&quot; unique_id=&quot;10009&quot;&gt;&lt;property id=&quot;20148&quot; value=&quot;5&quot;/&gt;&lt;property id=&quot;20300&quot; value=&quot;Slide 6 - &amp;quot;Business Description&amp;quot;&quot;/&gt;&lt;property id=&quot;20307&quot; value=&quot;268&quot;/&gt;&lt;/object&gt;&lt;object type=&quot;3&quot; unique_id=&quot;10010&quot;&gt;&lt;property id=&quot;20148&quot; value=&quot;5&quot;/&gt;&lt;property id=&quot;20300&quot; value=&quot;Slide 7 - &amp;quot;Goals and Objectives&amp;quot;&quot;/&gt;&lt;property id=&quot;20307&quot; value=&quot;257&quot;/&gt;&lt;/object&gt;&lt;object type=&quot;3&quot; unique_id=&quot;10011&quot;&gt;&lt;property id=&quot;20148&quot; value=&quot;5&quot;/&gt;&lt;property id=&quot;20300&quot; value=&quot;Slide 8 - &amp;quot;Marketing Plan&amp;quot;&quot;/&gt;&lt;property id=&quot;20307&quot; value=&quot;259&quot;/&gt;&lt;/object&gt;&lt;object type=&quot;3&quot; unique_id=&quot;10012&quot;&gt;&lt;property id=&quot;20148&quot; value=&quot;5&quot;/&gt;&lt;property id=&quot;20300&quot; value=&quot;Slide 9 - &amp;quot;Financial Plan&amp;quot;&quot;/&gt;&lt;property id=&quot;20307&quot; value=&quot;260&quot;/&gt;&lt;/object&gt;&lt;object type=&quot;3&quot; unique_id=&quot;10013&quot;&gt;&lt;property id=&quot;20148&quot; value=&quot;5&quot;/&gt;&lt;property id=&quot;20300&quot; value=&quot;Slide 10 - &amp;quot;Organizational Plan&amp;quot;&quot;/&gt;&lt;property id=&quot;20307&quot; value=&quot;261&quot;/&gt;&lt;/object&gt;&lt;object type=&quot;3&quot; unique_id=&quot;10014&quot;&gt;&lt;property id=&quot;20148&quot; value=&quot;5&quot;/&gt;&lt;property id=&quot;20300&quot; value=&quot;Slide 11 - &amp;quot;Sole Proprietorship&amp;quot;&quot;/&gt;&lt;property id=&quot;20307&quot; value=&quot;270&quot;/&gt;&lt;/object&gt;&lt;object type=&quot;3&quot; unique_id=&quot;10015&quot;&gt;&lt;property id=&quot;20148&quot; value=&quot;5&quot;/&gt;&lt;property id=&quot;20300&quot; value=&quot;Slide 12 - &amp;quot;Entrepreneurship &amp;quot;&quot;/&gt;&lt;property id=&quot;20307&quot; value=&quot;271&quot;/&gt;&lt;/object&gt;&lt;object type=&quot;3&quot; unique_id=&quot;10016&quot;&gt;&lt;property id=&quot;20148&quot; value=&quot;5&quot;/&gt;&lt;property id=&quot;20300&quot; value=&quot;Slide 13 - &amp;quot;Partnership&amp;quot;&quot;/&gt;&lt;property id=&quot;20307&quot; value=&quot;274&quot;/&gt;&lt;/object&gt;&lt;object type=&quot;3&quot; unique_id=&quot;10017&quot;&gt;&lt;property id=&quot;20148&quot; value=&quot;5&quot;/&gt;&lt;property id=&quot;20300&quot; value=&quot;Slide 14 - &amp;quot;Corporation&amp;quot;&quot;/&gt;&lt;property id=&quot;20307&quot; value=&quot;275&quot;/&gt;&lt;/object&gt;&lt;object type=&quot;3&quot; unique_id=&quot;10018&quot;&gt;&lt;property id=&quot;20148&quot; value=&quot;5&quot;/&gt;&lt;property id=&quot;20300&quot; value=&quot;Slide 15 - &amp;quot;Independent Practice Assignments&amp;quot;&quot;/&gt;&lt;property id=&quot;20307&quot; value=&quot;276&quot;/&gt;&lt;/object&gt;&lt;object type=&quot;3&quot; unique_id=&quot;10019&quot;&gt;&lt;property id=&quot;20148&quot; value=&quot;5&quot;/&gt;&lt;property id=&quot;20300&quot; value=&quot;Slide 16 - &amp;quot;Independent Practice Assignments (Continued)&amp;quot;&quot;/&gt;&lt;property id=&quot;20307&quot; value=&quot;277&quot;/&gt;&lt;/object&gt;&lt;/object&gt;&lt;/object&gt;&lt;/database&gt;"/>
  <p:tag name="SECTOMILLISECCONVERTED" val="1"/>
</p:tagLst>
</file>

<file path=ppt/theme/theme1.xml><?xml version="1.0" encoding="utf-8"?>
<a:theme xmlns:a="http://schemas.openxmlformats.org/drawingml/2006/main" name="Business_Plan">
  <a:themeElements>
    <a:clrScheme name="Business Plan">
      <a:dk1>
        <a:sysClr val="windowText" lastClr="000000"/>
      </a:dk1>
      <a:lt1>
        <a:sysClr val="window" lastClr="FFFFFF"/>
      </a:lt1>
      <a:dk2>
        <a:srgbClr val="284E6A"/>
      </a:dk2>
      <a:lt2>
        <a:srgbClr val="EFE3C4"/>
      </a:lt2>
      <a:accent1>
        <a:srgbClr val="646F4D"/>
      </a:accent1>
      <a:accent2>
        <a:srgbClr val="934721"/>
      </a:accent2>
      <a:accent3>
        <a:srgbClr val="A46721"/>
      </a:accent3>
      <a:accent4>
        <a:srgbClr val="655E6D"/>
      </a:accent4>
      <a:accent5>
        <a:srgbClr val="3A5F7B"/>
      </a:accent5>
      <a:accent6>
        <a:srgbClr val="665E45"/>
      </a:accent6>
      <a:hlink>
        <a:srgbClr val="64A2C8"/>
      </a:hlink>
      <a:folHlink>
        <a:srgbClr val="9BA967"/>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DFADD4-55C1-4508-8806-EDFC967490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Business_Plan</Template>
  <TotalTime>0</TotalTime>
  <Words>1672</Words>
  <Application>Microsoft Office PowerPoint</Application>
  <PresentationFormat>On-screen Show (4:3)</PresentationFormat>
  <Paragraphs>176</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Bookman Old Style</vt:lpstr>
      <vt:lpstr>Calibri</vt:lpstr>
      <vt:lpstr>Segoe Condensed</vt:lpstr>
      <vt:lpstr>Times New Roman</vt:lpstr>
      <vt:lpstr>Business_Plan</vt:lpstr>
      <vt:lpstr>Business Planning</vt:lpstr>
      <vt:lpstr>PowerPoint Presentation</vt:lpstr>
      <vt:lpstr>Why a Business Plan?</vt:lpstr>
      <vt:lpstr>Business Plan Components</vt:lpstr>
      <vt:lpstr>Executive Summary</vt:lpstr>
      <vt:lpstr>Business Description</vt:lpstr>
      <vt:lpstr>Goals and Objectives</vt:lpstr>
      <vt:lpstr>Marketing Plan</vt:lpstr>
      <vt:lpstr>Financial Plan</vt:lpstr>
      <vt:lpstr>Organizational Plan</vt:lpstr>
      <vt:lpstr>Sole Proprietorship</vt:lpstr>
      <vt:lpstr>Entrepreneurship </vt:lpstr>
      <vt:lpstr>Partnership</vt:lpstr>
      <vt:lpstr>Corporation</vt:lpstr>
      <vt:lpstr>Independent Practice Assignments</vt:lpstr>
      <vt:lpstr>Independent Practice Assignments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2011-11-08T01:35:39Z</dcterms:created>
  <dcterms:modified xsi:type="dcterms:W3CDTF">2015-11-09T04:34:02Z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TC100819229990</vt:lpwstr>
  </property>
</Properties>
</file>